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2"/>
  </p:notesMasterIdLst>
  <p:sldIdLst>
    <p:sldId id="256" r:id="rId2"/>
    <p:sldId id="258" r:id="rId3"/>
    <p:sldId id="259" r:id="rId4"/>
    <p:sldId id="268" r:id="rId5"/>
    <p:sldId id="260" r:id="rId6"/>
    <p:sldId id="262" r:id="rId7"/>
    <p:sldId id="269" r:id="rId8"/>
    <p:sldId id="284" r:id="rId9"/>
    <p:sldId id="281" r:id="rId10"/>
    <p:sldId id="282" r:id="rId11"/>
    <p:sldId id="283" r:id="rId12"/>
    <p:sldId id="270" r:id="rId13"/>
    <p:sldId id="274" r:id="rId14"/>
    <p:sldId id="289" r:id="rId15"/>
    <p:sldId id="271" r:id="rId16"/>
    <p:sldId id="278" r:id="rId17"/>
    <p:sldId id="276" r:id="rId18"/>
    <p:sldId id="275" r:id="rId19"/>
    <p:sldId id="277" r:id="rId20"/>
    <p:sldId id="264" r:id="rId21"/>
    <p:sldId id="265" r:id="rId22"/>
    <p:sldId id="266" r:id="rId23"/>
    <p:sldId id="267" r:id="rId24"/>
    <p:sldId id="286" r:id="rId25"/>
    <p:sldId id="272" r:id="rId26"/>
    <p:sldId id="290" r:id="rId27"/>
    <p:sldId id="279" r:id="rId28"/>
    <p:sldId id="287" r:id="rId29"/>
    <p:sldId id="280" r:id="rId30"/>
    <p:sldId id="285"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4229" autoAdjust="0"/>
  </p:normalViewPr>
  <p:slideViewPr>
    <p:cSldViewPr>
      <p:cViewPr varScale="1">
        <p:scale>
          <a:sx n="81" d="100"/>
          <a:sy n="81" d="100"/>
        </p:scale>
        <p:origin x="-105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74CE5-5C40-4747-B8E6-8E08A6045EC2}" type="datetimeFigureOut">
              <a:rPr lang="en-US" smtClean="0"/>
              <a:pPr/>
              <a:t>5/27/2019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B27C3-258D-4A6E-957A-AC7407E818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en-US" dirty="0" smtClean="0"/>
              <a:t>Colorectal cancer is the top three leading cause of cancer-related deaths in humans (Huang, Dou et al. 2018; Cancer.org, 2019; Fiedler, Fiedler et al. 2019) that has become a widespread and increased health problem (Paul and Brahma 2019). Moreover, this disease has spread to young people (</a:t>
            </a:r>
            <a:r>
              <a:rPr lang="en-US" dirty="0" err="1" smtClean="0"/>
              <a:t>Kasi</a:t>
            </a:r>
            <a:r>
              <a:rPr lang="en-US" dirty="0" smtClean="0"/>
              <a:t>, </a:t>
            </a:r>
            <a:r>
              <a:rPr lang="en-US" dirty="0" err="1" smtClean="0"/>
              <a:t>Shahjehan</a:t>
            </a:r>
            <a:r>
              <a:rPr lang="en-US" dirty="0" smtClean="0"/>
              <a:t> et al. 2019). </a:t>
            </a:r>
          </a:p>
          <a:p>
            <a:pPr algn="thaiDist"/>
            <a:endParaRPr lang="en-US" dirty="0" smtClean="0"/>
          </a:p>
          <a:p>
            <a:pPr algn="thaiDist"/>
            <a:r>
              <a:rPr lang="en-US" dirty="0" smtClean="0"/>
              <a:t>However, this issue has used medical imaging and several computer science techniques; such as, artificial intelligence (AI) in terms of state-of-the-art in deep learning to assist in the process of diagnosing the disease (Cao, Liu et al. 2018; Maier, </a:t>
            </a:r>
            <a:r>
              <a:rPr lang="en-US" dirty="0" err="1" smtClean="0"/>
              <a:t>Syben</a:t>
            </a:r>
            <a:r>
              <a:rPr lang="en-US" dirty="0" smtClean="0"/>
              <a:t> et al. 2018).</a:t>
            </a:r>
          </a:p>
        </p:txBody>
      </p:sp>
      <p:sp>
        <p:nvSpPr>
          <p:cNvPr id="4" name="Slide Number Placeholder 3"/>
          <p:cNvSpPr>
            <a:spLocks noGrp="1"/>
          </p:cNvSpPr>
          <p:nvPr>
            <p:ph type="sldNum" sz="quarter" idx="10"/>
          </p:nvPr>
        </p:nvSpPr>
        <p:spPr/>
        <p:txBody>
          <a:bodyPr/>
          <a:lstStyle/>
          <a:p>
            <a:fld id="{497B27C3-258D-4A6E-957A-AC7407E818B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NASNet</a:t>
            </a:r>
            <a:r>
              <a:rPr lang="en-US" dirty="0" smtClean="0"/>
              <a:t> architecture defining a set of building blocks proposes for an image recognition network.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architecture trained to convergence to obtain accuracy on a validation set.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resulting accuracies are used to update the controller for generating better architectures by selecting better blocks or making better connections.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controller weights are updated with a policy gradient.</a:t>
            </a:r>
          </a:p>
        </p:txBody>
      </p:sp>
      <p:sp>
        <p:nvSpPr>
          <p:cNvPr id="4" name="Slide Number Placeholder 3"/>
          <p:cNvSpPr>
            <a:spLocks noGrp="1"/>
          </p:cNvSpPr>
          <p:nvPr>
            <p:ph type="sldNum" sz="quarter" idx="10"/>
          </p:nvPr>
        </p:nvSpPr>
        <p:spPr/>
        <p:txBody>
          <a:bodyPr/>
          <a:lstStyle/>
          <a:p>
            <a:fld id="{497B27C3-258D-4A6E-957A-AC7407E818B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white is the hidden state from the input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pink is the result of a concatenation operation across all resulting branches.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single block corresponds to two primitive operations (yellow) and a combination operation (green).</a:t>
            </a:r>
          </a:p>
        </p:txBody>
      </p:sp>
      <p:sp>
        <p:nvSpPr>
          <p:cNvPr id="4" name="Slide Number Placeholder 3"/>
          <p:cNvSpPr>
            <a:spLocks noGrp="1"/>
          </p:cNvSpPr>
          <p:nvPr>
            <p:ph type="sldNum" sz="quarter" idx="10"/>
          </p:nvPr>
        </p:nvSpPr>
        <p:spPr/>
        <p:txBody>
          <a:bodyPr/>
          <a:lstStyle/>
          <a:p>
            <a:fld id="{497B27C3-258D-4A6E-957A-AC7407E818B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Validating the indices calculation of the average accuracy, average precision, average recall and F1 measure. In addition, all of the results of the validated indices were compared with the validation results of the original images without preprocessing.</a:t>
            </a:r>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en-US" dirty="0" smtClean="0"/>
              <a:t>The validation results of the training and test with the CNN on no image preprocessing had an average accuracy of 88.42%, average precision of 89.65%, average recall of 89.25%, and F1 measure equal to 88.46%. </a:t>
            </a:r>
          </a:p>
          <a:p>
            <a:pPr algn="thaiDist"/>
            <a:endParaRPr lang="en-US" dirty="0" smtClean="0"/>
          </a:p>
          <a:p>
            <a:pPr algn="thaiDist"/>
            <a:r>
              <a:rPr lang="en-US" dirty="0" smtClean="0"/>
              <a:t>The validation results from using the image preprocessing training and test with the CNN for image classification had an average accuracy score of 89.41%, average precision of 89.19%, average recall of 91.48% and F1 measure equal to 89.62%.</a:t>
            </a:r>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0" dirty="0" smtClean="0"/>
              <a:t>We will concentrate on getting more accuracy score. In the next work we will conduct in the following: </a:t>
            </a:r>
          </a:p>
          <a:p>
            <a:pPr>
              <a:buFontTx/>
              <a:buNone/>
            </a:pPr>
            <a:endParaRPr lang="en-US" b="0" dirty="0" smtClean="0"/>
          </a:p>
          <a:p>
            <a:pPr>
              <a:buFontTx/>
              <a:buNone/>
            </a:pPr>
            <a:r>
              <a:rPr lang="en-US" b="1" dirty="0" smtClean="0"/>
              <a:t>Image Preprocessing</a:t>
            </a:r>
          </a:p>
          <a:p>
            <a:pPr>
              <a:buFontTx/>
              <a:buNone/>
            </a:pPr>
            <a:r>
              <a:rPr lang="en-US" dirty="0" smtClean="0"/>
              <a:t>-</a:t>
            </a:r>
            <a:r>
              <a:rPr lang="en-US" baseline="0" dirty="0" smtClean="0"/>
              <a:t> </a:t>
            </a:r>
            <a:r>
              <a:rPr lang="en-US" dirty="0" smtClean="0"/>
              <a:t>In</a:t>
            </a:r>
            <a:r>
              <a:rPr lang="en-US" baseline="0" dirty="0" smtClean="0"/>
              <a:t> the process of image preprocessing we still using image cropping method, However o</a:t>
            </a:r>
            <a:r>
              <a:rPr lang="en-US" dirty="0" smtClean="0"/>
              <a:t>n the image cropping method on this paper just by manually. In the forward work need to an automatic image cropping algorithm for more conveniently. The method such</a:t>
            </a:r>
            <a:r>
              <a:rPr lang="en-US" baseline="0" dirty="0" smtClean="0"/>
              <a:t> as SVM, Image segmentation and CNN.</a:t>
            </a:r>
            <a:endParaRPr lang="en-US" dirty="0" smtClean="0"/>
          </a:p>
          <a:p>
            <a:pPr>
              <a:buFontTx/>
              <a:buNone/>
            </a:pP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Jaiswal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Meghrajani</a:t>
            </a:r>
            <a:r>
              <a:rPr lang="en-US" sz="1200" kern="1200" dirty="0" smtClean="0">
                <a:solidFill>
                  <a:schemeClr val="tx1"/>
                </a:solidFill>
                <a:latin typeface="+mn-lt"/>
                <a:ea typeface="+mn-ea"/>
                <a:cs typeface="+mn-cs"/>
              </a:rPr>
              <a:t> 2015;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Deng, Cui et al. 2018)</a:t>
            </a:r>
            <a:endParaRPr lang="en-US" dirty="0" smtClean="0"/>
          </a:p>
          <a:p>
            <a:endParaRPr lang="en-US" dirty="0" smtClean="0"/>
          </a:p>
          <a:p>
            <a:r>
              <a:rPr lang="en-US" b="1" dirty="0" smtClean="0"/>
              <a:t>6 Major improvements on CNNs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Gu</a:t>
            </a:r>
            <a:r>
              <a:rPr lang="en-US" sz="1200" kern="1200" dirty="0" smtClean="0">
                <a:solidFill>
                  <a:schemeClr val="tx1"/>
                </a:solidFill>
                <a:latin typeface="+mn-lt"/>
                <a:ea typeface="+mn-ea"/>
                <a:cs typeface="+mn-cs"/>
              </a:rPr>
              <a:t>, Wang et al. 2015):</a:t>
            </a:r>
            <a:endParaRPr lang="en-US" b="1" dirty="0" smtClean="0"/>
          </a:p>
          <a:p>
            <a:r>
              <a:rPr lang="en-US" dirty="0" smtClean="0"/>
              <a:t>-</a:t>
            </a:r>
            <a:r>
              <a:rPr lang="en-US" baseline="0" dirty="0" smtClean="0"/>
              <a:t> </a:t>
            </a:r>
            <a:r>
              <a:rPr lang="en-US" sz="1200" kern="1200" baseline="0" dirty="0" err="1" smtClean="0">
                <a:solidFill>
                  <a:schemeClr val="tx1"/>
                </a:solidFill>
                <a:latin typeface="+mn-lt"/>
                <a:ea typeface="+mn-ea"/>
                <a:cs typeface="+mn-cs"/>
              </a:rPr>
              <a:t>Convolutional</a:t>
            </a:r>
            <a:r>
              <a:rPr lang="en-US" sz="1200" kern="1200" baseline="0" dirty="0" smtClean="0">
                <a:solidFill>
                  <a:schemeClr val="tx1"/>
                </a:solidFill>
                <a:latin typeface="+mn-lt"/>
                <a:ea typeface="+mn-ea"/>
                <a:cs typeface="+mn-cs"/>
              </a:rPr>
              <a:t> Layer</a:t>
            </a:r>
          </a:p>
          <a:p>
            <a:r>
              <a:rPr lang="en-US" dirty="0" smtClean="0"/>
              <a:t>- </a:t>
            </a:r>
            <a:r>
              <a:rPr lang="en-US" sz="1200" kern="1200" baseline="0" dirty="0" smtClean="0">
                <a:solidFill>
                  <a:schemeClr val="tx1"/>
                </a:solidFill>
                <a:latin typeface="+mn-lt"/>
                <a:ea typeface="+mn-ea"/>
                <a:cs typeface="+mn-cs"/>
              </a:rPr>
              <a:t>Pooling Layer</a:t>
            </a:r>
          </a:p>
          <a:p>
            <a:r>
              <a:rPr lang="en-US" dirty="0" smtClean="0"/>
              <a:t>- </a:t>
            </a:r>
            <a:r>
              <a:rPr lang="en-US" sz="1200" kern="1200" baseline="0" dirty="0" smtClean="0">
                <a:solidFill>
                  <a:schemeClr val="tx1"/>
                </a:solidFill>
                <a:latin typeface="+mn-lt"/>
                <a:ea typeface="+mn-ea"/>
                <a:cs typeface="+mn-cs"/>
              </a:rPr>
              <a:t>Activation Function</a:t>
            </a:r>
          </a:p>
          <a:p>
            <a:r>
              <a:rPr lang="en-US" dirty="0" smtClean="0"/>
              <a:t>- </a:t>
            </a:r>
            <a:r>
              <a:rPr lang="en-US" sz="1200" kern="1200" baseline="0" dirty="0" smtClean="0">
                <a:solidFill>
                  <a:schemeClr val="tx1"/>
                </a:solidFill>
                <a:latin typeface="+mn-lt"/>
                <a:ea typeface="+mn-ea"/>
                <a:cs typeface="+mn-cs"/>
              </a:rPr>
              <a:t>Loss Function</a:t>
            </a:r>
          </a:p>
          <a:p>
            <a:r>
              <a:rPr lang="en-US" dirty="0" smtClean="0"/>
              <a:t>- </a:t>
            </a:r>
            <a:r>
              <a:rPr lang="en-US" sz="1200" kern="1200" baseline="0" dirty="0" smtClean="0">
                <a:solidFill>
                  <a:schemeClr val="tx1"/>
                </a:solidFill>
                <a:latin typeface="+mn-lt"/>
                <a:ea typeface="+mn-ea"/>
                <a:cs typeface="+mn-cs"/>
              </a:rPr>
              <a:t>Regularization</a:t>
            </a:r>
          </a:p>
          <a:p>
            <a:r>
              <a:rPr lang="en-US" dirty="0" smtClean="0"/>
              <a:t>- </a:t>
            </a:r>
            <a:r>
              <a:rPr lang="en-US" sz="1200" kern="1200" baseline="0" dirty="0" smtClean="0">
                <a:solidFill>
                  <a:schemeClr val="tx1"/>
                </a:solidFill>
                <a:latin typeface="+mn-lt"/>
                <a:ea typeface="+mn-ea"/>
                <a:cs typeface="+mn-cs"/>
              </a:rPr>
              <a:t>Data Augmentation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gave the changes scholarship and financial support on this</a:t>
            </a:r>
            <a:r>
              <a:rPr lang="en-US" sz="1200" kern="1200" baseline="0" dirty="0" smtClean="0">
                <a:solidFill>
                  <a:schemeClr val="tx1"/>
                </a:solidFill>
                <a:latin typeface="+mn-lt"/>
                <a:ea typeface="+mn-ea"/>
                <a:cs typeface="+mn-cs"/>
              </a:rPr>
              <a:t> research.</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Validating the indices calculation of the average accuracy, average precision, average recall and F1 measure. In addition, all of the results of the validated indices were compared with the validation results of the original images without preprocessing.</a:t>
            </a:r>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en-US" dirty="0" smtClean="0"/>
              <a:t>With the increasing of applying the medical image in kind of digital images (Liu, Hernandez-</a:t>
            </a:r>
            <a:r>
              <a:rPr lang="en-US" dirty="0" err="1" smtClean="0"/>
              <a:t>Cabronero</a:t>
            </a:r>
            <a:r>
              <a:rPr lang="en-US" dirty="0" smtClean="0"/>
              <a:t> et al. 2017; </a:t>
            </a:r>
            <a:r>
              <a:rPr lang="en-US" dirty="0" err="1" smtClean="0"/>
              <a:t>Joris</a:t>
            </a:r>
            <a:r>
              <a:rPr lang="en-US" dirty="0" smtClean="0"/>
              <a:t>, </a:t>
            </a:r>
            <a:r>
              <a:rPr lang="en-US" dirty="0" err="1" smtClean="0"/>
              <a:t>Develter</a:t>
            </a:r>
            <a:r>
              <a:rPr lang="en-US" dirty="0" smtClean="0"/>
              <a:t> et al. 2018), it has the need for usage of processing to detection, screening and classification of diseases (</a:t>
            </a:r>
            <a:r>
              <a:rPr lang="en-US" dirty="0" err="1" smtClean="0"/>
              <a:t>Vasuki</a:t>
            </a:r>
            <a:r>
              <a:rPr lang="en-US" dirty="0" smtClean="0"/>
              <a:t>, </a:t>
            </a:r>
            <a:r>
              <a:rPr lang="en-US" dirty="0" err="1" smtClean="0"/>
              <a:t>Kanimozhi</a:t>
            </a:r>
            <a:r>
              <a:rPr lang="en-US" dirty="0" smtClean="0"/>
              <a:t> et al. 2017).</a:t>
            </a:r>
          </a:p>
          <a:p>
            <a:pPr algn="thaiDist"/>
            <a:endParaRPr lang="en-US" dirty="0" smtClean="0"/>
          </a:p>
          <a:p>
            <a:pPr algn="thaiDist"/>
            <a:r>
              <a:rPr lang="en-US" dirty="0" smtClean="0"/>
              <a:t>Medical images are appeared with noise,  blurriness and may suffer due to poor contrast and sharpness which affect the results in false diagnosis, Image preprocessing for image enhancement is the crucial task of medical image processing (</a:t>
            </a:r>
            <a:r>
              <a:rPr lang="en-US" dirty="0" err="1" smtClean="0"/>
              <a:t>Vasuki</a:t>
            </a:r>
            <a:r>
              <a:rPr lang="en-US" dirty="0" smtClean="0"/>
              <a:t>, </a:t>
            </a:r>
            <a:r>
              <a:rPr lang="en-US" dirty="0" err="1" smtClean="0"/>
              <a:t>Kanimozhi</a:t>
            </a:r>
            <a:r>
              <a:rPr lang="en-US" dirty="0" smtClean="0"/>
              <a:t> et al. 2017).</a:t>
            </a:r>
          </a:p>
          <a:p>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objectives of this study were to employ image preprocessing and deep learning of a </a:t>
            </a:r>
            <a:r>
              <a:rPr lang="en-US" dirty="0" err="1" smtClean="0"/>
              <a:t>convolutional</a:t>
            </a:r>
            <a:r>
              <a:rPr lang="en-US" dirty="0" smtClean="0"/>
              <a:t> neural network (CNN) to classify images of colorectal cancer and compare the validation results of the image training and test between no preprocessing and the preprocessing of colorectal cancer images.</a:t>
            </a:r>
          </a:p>
        </p:txBody>
      </p:sp>
      <p:sp>
        <p:nvSpPr>
          <p:cNvPr id="4" name="Slide Number Placeholder 3"/>
          <p:cNvSpPr>
            <a:spLocks noGrp="1"/>
          </p:cNvSpPr>
          <p:nvPr>
            <p:ph type="sldNum" sz="quarter" idx="10"/>
          </p:nvPr>
        </p:nvSpPr>
        <p:spPr/>
        <p:txBody>
          <a:bodyPr/>
          <a:lstStyle/>
          <a:p>
            <a:fld id="{497B27C3-258D-4A6E-957A-AC7407E818B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image dataset was collected from the CT </a:t>
            </a:r>
            <a:r>
              <a:rPr lang="en-US" i="1" dirty="0" err="1" smtClean="0"/>
              <a:t>colonography</a:t>
            </a:r>
            <a:r>
              <a:rPr lang="en-US" dirty="0" smtClean="0"/>
              <a:t> of The Cancer Imaging Archive (TCIA) and employed images from 328 patients, who were classified into 104 cancer patients and 224 normal patients. There was a total of 425 images comprising 201 cancer images and 224 non-cancer images.</a:t>
            </a:r>
          </a:p>
        </p:txBody>
      </p:sp>
      <p:sp>
        <p:nvSpPr>
          <p:cNvPr id="4" name="Slide Number Placeholder 3"/>
          <p:cNvSpPr>
            <a:spLocks noGrp="1"/>
          </p:cNvSpPr>
          <p:nvPr>
            <p:ph type="sldNum" sz="quarter" idx="10"/>
          </p:nvPr>
        </p:nvSpPr>
        <p:spPr/>
        <p:txBody>
          <a:bodyPr/>
          <a:lstStyle/>
          <a:p>
            <a:fld id="{497B27C3-258D-4A6E-957A-AC7407E818B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the images used preprocessing with a center cropping that emphasized specifically on the colon. </a:t>
            </a:r>
          </a:p>
        </p:txBody>
      </p:sp>
      <p:sp>
        <p:nvSpPr>
          <p:cNvPr id="4" name="Slide Number Placeholder 3"/>
          <p:cNvSpPr>
            <a:spLocks noGrp="1"/>
          </p:cNvSpPr>
          <p:nvPr>
            <p:ph type="sldNum" sz="quarter" idx="10"/>
          </p:nvPr>
        </p:nvSpPr>
        <p:spPr/>
        <p:txBody>
          <a:bodyPr/>
          <a:lstStyle/>
          <a:p>
            <a:fld id="{497B27C3-258D-4A6E-957A-AC7407E818B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the images used preprocessing with a center cropping that emphasized specifically on the colon. </a:t>
            </a:r>
          </a:p>
        </p:txBody>
      </p:sp>
      <p:sp>
        <p:nvSpPr>
          <p:cNvPr id="4" name="Slide Number Placeholder 3"/>
          <p:cNvSpPr>
            <a:spLocks noGrp="1"/>
          </p:cNvSpPr>
          <p:nvPr>
            <p:ph type="sldNum" sz="quarter" idx="10"/>
          </p:nvPr>
        </p:nvSpPr>
        <p:spPr/>
        <p:txBody>
          <a:bodyPr/>
          <a:lstStyle/>
          <a:p>
            <a:fld id="{497B27C3-258D-4A6E-957A-AC7407E818B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the images used preprocessing with a center cropping that emphasized specifically on the colon. </a:t>
            </a:r>
          </a:p>
        </p:txBody>
      </p:sp>
      <p:sp>
        <p:nvSpPr>
          <p:cNvPr id="4" name="Slide Number Placeholder 3"/>
          <p:cNvSpPr>
            <a:spLocks noGrp="1"/>
          </p:cNvSpPr>
          <p:nvPr>
            <p:ph type="sldNum" sz="quarter" idx="10"/>
          </p:nvPr>
        </p:nvSpPr>
        <p:spPr/>
        <p:txBody>
          <a:bodyPr/>
          <a:lstStyle/>
          <a:p>
            <a:fld id="{497B27C3-258D-4A6E-957A-AC7407E818B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the images used preprocessing with a center cropping that emphasized specifically on the colon. </a:t>
            </a:r>
          </a:p>
        </p:txBody>
      </p:sp>
      <p:sp>
        <p:nvSpPr>
          <p:cNvPr id="4" name="Slide Number Placeholder 3"/>
          <p:cNvSpPr>
            <a:spLocks noGrp="1"/>
          </p:cNvSpPr>
          <p:nvPr>
            <p:ph type="sldNum" sz="quarter" idx="10"/>
          </p:nvPr>
        </p:nvSpPr>
        <p:spPr/>
        <p:txBody>
          <a:bodyPr/>
          <a:lstStyle/>
          <a:p>
            <a:fld id="{497B27C3-258D-4A6E-957A-AC7407E818B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5 is the overview of Neural Architecture Search.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controller RNN predicts architecture A from a search space with probability 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child network with architecture A is trained to convergence achieving accuracy 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Scale the gradients of p by R to update the RNN controller.</a:t>
            </a:r>
            <a:endParaRPr lang="en-US" dirty="0"/>
          </a:p>
        </p:txBody>
      </p:sp>
      <p:sp>
        <p:nvSpPr>
          <p:cNvPr id="4" name="Slide Number Placeholder 3"/>
          <p:cNvSpPr>
            <a:spLocks noGrp="1"/>
          </p:cNvSpPr>
          <p:nvPr>
            <p:ph type="sldNum" sz="quarter" idx="10"/>
          </p:nvPr>
        </p:nvSpPr>
        <p:spPr/>
        <p:txBody>
          <a:bodyPr/>
          <a:lstStyle/>
          <a:p>
            <a:fld id="{497B27C3-258D-4A6E-957A-AC7407E818B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F7443-B7C7-4A3B-AFFC-F88D1B70C39E}" type="datetime1">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51919-F520-4595-B6E0-D9E4BDE3E594}" type="datetime1">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72C7F-06F6-49DC-9317-5D0EA74849B0}" type="datetime1">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AB3DE-825D-4C6B-AF52-CDBE89FCC959}" type="datetime1">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0D776-B628-42F6-A39D-11F2D64E0B10}" type="datetime1">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9538F-3988-4A7A-AA3D-9E92B59B5952}" type="datetime1">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06AEA-347B-4732-BC0E-09270FB00267}" type="datetime1">
              <a:rPr lang="en-US" smtClean="0"/>
              <a:pPr/>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A308DB-D4D4-45B7-B4E5-03BFF8D59CE8}" type="datetime1">
              <a:rPr lang="en-US" smtClean="0"/>
              <a:pPr/>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2B198-7FDC-4109-99F6-CD78CA3EC0A2}" type="datetime1">
              <a:rPr lang="en-US" smtClean="0"/>
              <a:pPr/>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CED78-EADB-4F4A-98EF-C67F0A179F16}" type="datetime1">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F0571-DE3D-4852-BFB9-034E07B03155}" type="datetime1">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5A224-5391-41FA-ABE1-DAFEAAA3CB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070CCB-F178-4096-84F7-1FE6B76D5BA5}" type="datetime1">
              <a:rPr lang="en-US" smtClean="0"/>
              <a:pPr/>
              <a:t>5/27/2019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25A224-5391-41FA-ABE1-DAFEAAA3C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bg.jpg"/>
          <p:cNvPicPr>
            <a:picLocks noChangeAspect="1"/>
          </p:cNvPicPr>
          <p:nvPr/>
        </p:nvPicPr>
        <p:blipFill>
          <a:blip r:embed="rId2" cstate="print"/>
          <a:stretch>
            <a:fillRect/>
          </a:stretch>
        </p:blipFill>
        <p:spPr>
          <a:xfrm>
            <a:off x="0" y="1255"/>
            <a:ext cx="9144000" cy="5140989"/>
          </a:xfrm>
          <a:prstGeom prst="rect">
            <a:avLst/>
          </a:prstGeom>
        </p:spPr>
      </p:pic>
      <p:sp>
        <p:nvSpPr>
          <p:cNvPr id="5" name="Rectangle 4"/>
          <p:cNvSpPr/>
          <p:nvPr/>
        </p:nvSpPr>
        <p:spPr>
          <a:xfrm>
            <a:off x="0" y="1200150"/>
            <a:ext cx="9144000" cy="167640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1200150"/>
            <a:ext cx="8534400" cy="1676400"/>
          </a:xfrm>
        </p:spPr>
        <p:txBody>
          <a:bodyPr>
            <a:noAutofit/>
          </a:bodyPr>
          <a:lstStyle/>
          <a:p>
            <a:pPr algn="l"/>
            <a:r>
              <a:rPr lang="en-US" sz="3200" b="1" dirty="0">
                <a:solidFill>
                  <a:schemeClr val="bg1"/>
                </a:solidFill>
                <a:effectLst>
                  <a:outerShdw blurRad="38100" dist="38100" dir="2700000" algn="tl">
                    <a:srgbClr val="000000">
                      <a:alpha val="43137"/>
                    </a:srgbClr>
                  </a:outerShdw>
                </a:effectLst>
              </a:rPr>
              <a:t>Medical Image </a:t>
            </a:r>
            <a:r>
              <a:rPr lang="en-US" sz="3200" b="1" dirty="0" smtClean="0">
                <a:solidFill>
                  <a:schemeClr val="bg1"/>
                </a:solidFill>
                <a:effectLst>
                  <a:outerShdw blurRad="38100" dist="38100" dir="2700000" algn="tl">
                    <a:srgbClr val="000000">
                      <a:alpha val="43137"/>
                    </a:srgbClr>
                  </a:outerShdw>
                </a:effectLst>
              </a:rPr>
              <a:t>Preprocessing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and </a:t>
            </a:r>
            <a:r>
              <a:rPr lang="en-US" sz="3200" b="1" dirty="0" err="1">
                <a:solidFill>
                  <a:schemeClr val="bg1"/>
                </a:solidFill>
                <a:effectLst>
                  <a:outerShdw blurRad="38100" dist="38100" dir="2700000" algn="tl">
                    <a:srgbClr val="000000">
                      <a:alpha val="43137"/>
                    </a:srgbClr>
                  </a:outerShdw>
                </a:effectLst>
              </a:rPr>
              <a:t>Convolutional</a:t>
            </a:r>
            <a:r>
              <a:rPr lang="en-US" sz="3200" b="1" dirty="0">
                <a:solidFill>
                  <a:schemeClr val="bg1"/>
                </a:solidFill>
                <a:effectLst>
                  <a:outerShdw blurRad="38100" dist="38100" dir="2700000" algn="tl">
                    <a:srgbClr val="000000">
                      <a:alpha val="43137"/>
                    </a:srgbClr>
                  </a:outerShdw>
                </a:effectLst>
              </a:rPr>
              <a:t> Neural Network </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for </a:t>
            </a:r>
            <a:r>
              <a:rPr lang="en-US" sz="3200" b="1" dirty="0">
                <a:solidFill>
                  <a:schemeClr val="bg1"/>
                </a:solidFill>
                <a:effectLst>
                  <a:outerShdw blurRad="38100" dist="38100" dir="2700000" algn="tl">
                    <a:srgbClr val="000000">
                      <a:alpha val="43137"/>
                    </a:srgbClr>
                  </a:outerShdw>
                </a:effectLst>
              </a:rPr>
              <a:t>Colorectal Cancer </a:t>
            </a:r>
            <a:r>
              <a:rPr lang="en-US" sz="3200" b="1" dirty="0" smtClean="0">
                <a:solidFill>
                  <a:schemeClr val="bg1"/>
                </a:solidFill>
                <a:effectLst>
                  <a:outerShdw blurRad="38100" dist="38100" dir="2700000" algn="tl">
                    <a:srgbClr val="000000">
                      <a:alpha val="43137"/>
                    </a:srgbClr>
                  </a:outerShdw>
                </a:effectLst>
              </a:rPr>
              <a:t>Image </a:t>
            </a:r>
            <a:r>
              <a:rPr lang="en-US" sz="3200" b="1" dirty="0">
                <a:solidFill>
                  <a:schemeClr val="bg1"/>
                </a:solidFill>
                <a:effectLst>
                  <a:outerShdw blurRad="38100" dist="38100" dir="2700000" algn="tl">
                    <a:srgbClr val="000000">
                      <a:alpha val="43137"/>
                    </a:srgbClr>
                  </a:outerShdw>
                </a:effectLst>
              </a:rPr>
              <a:t>Classification</a:t>
            </a:r>
          </a:p>
        </p:txBody>
      </p:sp>
      <p:sp>
        <p:nvSpPr>
          <p:cNvPr id="8" name="Rounded Rectangle 7"/>
          <p:cNvSpPr/>
          <p:nvPr/>
        </p:nvSpPr>
        <p:spPr>
          <a:xfrm>
            <a:off x="152400" y="3028950"/>
            <a:ext cx="5257800" cy="152400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600" y="3105150"/>
            <a:ext cx="5181600" cy="1371600"/>
          </a:xfrm>
        </p:spPr>
        <p:txBody>
          <a:bodyPr>
            <a:noAutofit/>
          </a:bodyPr>
          <a:lstStyle/>
          <a:p>
            <a:pPr algn="l"/>
            <a:r>
              <a:rPr lang="en-US" sz="1400" b="1" dirty="0" err="1">
                <a:solidFill>
                  <a:schemeClr val="tx1"/>
                </a:solidFill>
              </a:rPr>
              <a:t>Natinai</a:t>
            </a:r>
            <a:r>
              <a:rPr lang="en-US" sz="1400" b="1" dirty="0">
                <a:solidFill>
                  <a:schemeClr val="tx1"/>
                </a:solidFill>
              </a:rPr>
              <a:t> Jinsakul</a:t>
            </a:r>
            <a:r>
              <a:rPr lang="en-US" sz="1400" b="1" baseline="30000" dirty="0">
                <a:solidFill>
                  <a:schemeClr val="tx1"/>
                </a:solidFill>
              </a:rPr>
              <a:t>1,2</a:t>
            </a:r>
            <a:r>
              <a:rPr lang="en-US" sz="1400" b="1" dirty="0">
                <a:solidFill>
                  <a:schemeClr val="tx1"/>
                </a:solidFill>
              </a:rPr>
              <a:t>; </a:t>
            </a:r>
            <a:r>
              <a:rPr lang="en-US" sz="1400" b="1" u="sng" dirty="0">
                <a:solidFill>
                  <a:schemeClr val="tx1"/>
                </a:solidFill>
              </a:rPr>
              <a:t>Cheng-</a:t>
            </a:r>
            <a:r>
              <a:rPr lang="en-US" sz="1400" b="1" u="sng" dirty="0" err="1">
                <a:solidFill>
                  <a:schemeClr val="tx1"/>
                </a:solidFill>
              </a:rPr>
              <a:t>Fa</a:t>
            </a:r>
            <a:r>
              <a:rPr lang="en-US" sz="1400" b="1" u="sng" dirty="0">
                <a:solidFill>
                  <a:schemeClr val="tx1"/>
                </a:solidFill>
              </a:rPr>
              <a:t> </a:t>
            </a:r>
            <a:r>
              <a:rPr lang="en-US" sz="1400" b="1" u="sng" dirty="0" smtClean="0">
                <a:solidFill>
                  <a:schemeClr val="tx1"/>
                </a:solidFill>
              </a:rPr>
              <a:t>Tsai</a:t>
            </a:r>
            <a:r>
              <a:rPr lang="en-US" sz="1400" b="1" baseline="30000" dirty="0" smtClean="0">
                <a:solidFill>
                  <a:schemeClr val="tx1"/>
                </a:solidFill>
              </a:rPr>
              <a:t>2</a:t>
            </a:r>
            <a:endParaRPr lang="en-US" sz="1400" b="1" dirty="0">
              <a:solidFill>
                <a:schemeClr val="tx1"/>
              </a:solidFill>
            </a:endParaRPr>
          </a:p>
          <a:p>
            <a:pPr algn="l"/>
            <a:r>
              <a:rPr lang="en-US" sz="1400" b="1" i="1" baseline="30000" dirty="0">
                <a:solidFill>
                  <a:schemeClr val="tx1"/>
                </a:solidFill>
              </a:rPr>
              <a:t>1</a:t>
            </a:r>
            <a:r>
              <a:rPr lang="en-US" sz="1400" b="1" i="1" dirty="0">
                <a:solidFill>
                  <a:schemeClr val="tx1"/>
                </a:solidFill>
              </a:rPr>
              <a:t>Department of Tropical Agriculture and International </a:t>
            </a:r>
            <a:r>
              <a:rPr lang="en-US" sz="1400" b="1" i="1" dirty="0" smtClean="0">
                <a:solidFill>
                  <a:schemeClr val="tx1"/>
                </a:solidFill>
              </a:rPr>
              <a:t>Cooperation, </a:t>
            </a:r>
          </a:p>
          <a:p>
            <a:pPr algn="l"/>
            <a:r>
              <a:rPr lang="en-US" sz="1400" b="1" i="1" dirty="0" smtClean="0">
                <a:solidFill>
                  <a:schemeClr val="tx1"/>
                </a:solidFill>
              </a:rPr>
              <a:t>National </a:t>
            </a:r>
            <a:r>
              <a:rPr lang="en-US" sz="1400" b="1" i="1" dirty="0" err="1">
                <a:solidFill>
                  <a:schemeClr val="tx1"/>
                </a:solidFill>
              </a:rPr>
              <a:t>Pingtung</a:t>
            </a:r>
            <a:r>
              <a:rPr lang="en-US" sz="1400" b="1" i="1" dirty="0">
                <a:solidFill>
                  <a:schemeClr val="tx1"/>
                </a:solidFill>
              </a:rPr>
              <a:t> University of Science and </a:t>
            </a:r>
            <a:r>
              <a:rPr lang="en-US" sz="1400" b="1" i="1" dirty="0" smtClean="0">
                <a:solidFill>
                  <a:schemeClr val="tx1"/>
                </a:solidFill>
              </a:rPr>
              <a:t>Technology, Taiwan</a:t>
            </a:r>
            <a:endParaRPr lang="en-US" sz="1400" b="1" dirty="0">
              <a:solidFill>
                <a:schemeClr val="tx1"/>
              </a:solidFill>
            </a:endParaRPr>
          </a:p>
          <a:p>
            <a:pPr algn="l"/>
            <a:r>
              <a:rPr lang="en-US" sz="1400" b="1" i="1" baseline="30000" dirty="0">
                <a:solidFill>
                  <a:schemeClr val="tx1"/>
                </a:solidFill>
              </a:rPr>
              <a:t>2</a:t>
            </a:r>
            <a:r>
              <a:rPr lang="en-US" sz="1400" b="1" i="1" dirty="0">
                <a:solidFill>
                  <a:schemeClr val="tx1"/>
                </a:solidFill>
              </a:rPr>
              <a:t>Department of Management Information </a:t>
            </a:r>
            <a:r>
              <a:rPr lang="en-US" sz="1400" b="1" i="1" dirty="0" smtClean="0">
                <a:solidFill>
                  <a:schemeClr val="tx1"/>
                </a:solidFill>
              </a:rPr>
              <a:t>Systems,</a:t>
            </a:r>
          </a:p>
          <a:p>
            <a:pPr algn="l"/>
            <a:r>
              <a:rPr lang="en-US" sz="1400" b="1" i="1" dirty="0" smtClean="0">
                <a:solidFill>
                  <a:schemeClr val="tx1"/>
                </a:solidFill>
              </a:rPr>
              <a:t> </a:t>
            </a:r>
            <a:r>
              <a:rPr lang="en-US" sz="1400" b="1" dirty="0" smtClean="0">
                <a:solidFill>
                  <a:schemeClr val="tx1"/>
                </a:solidFill>
              </a:rPr>
              <a:t>N</a:t>
            </a:r>
            <a:r>
              <a:rPr lang="en-US" sz="1400" b="1" i="1" dirty="0" smtClean="0">
                <a:solidFill>
                  <a:schemeClr val="tx1"/>
                </a:solidFill>
              </a:rPr>
              <a:t>ational </a:t>
            </a:r>
            <a:r>
              <a:rPr lang="en-US" sz="1400" b="1" i="1" dirty="0" err="1" smtClean="0">
                <a:solidFill>
                  <a:schemeClr val="tx1"/>
                </a:solidFill>
              </a:rPr>
              <a:t>Pingtung</a:t>
            </a:r>
            <a:r>
              <a:rPr lang="en-US" sz="1400" b="1" i="1" dirty="0" smtClean="0">
                <a:solidFill>
                  <a:schemeClr val="tx1"/>
                </a:solidFill>
              </a:rPr>
              <a:t> University of Science and Technology, Taiwan</a:t>
            </a:r>
            <a:endParaRPr lang="en-US" sz="1400" b="1" dirty="0">
              <a:solidFill>
                <a:schemeClr val="tx1"/>
              </a:solidFill>
            </a:endParaRPr>
          </a:p>
        </p:txBody>
      </p:sp>
      <p:sp>
        <p:nvSpPr>
          <p:cNvPr id="6" name="Rectangle 5"/>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00620"/>
            <a:ext cx="5105400" cy="923330"/>
          </a:xfrm>
          <a:prstGeom prst="rect">
            <a:avLst/>
          </a:prstGeom>
        </p:spPr>
        <p:txBody>
          <a:bodyPr wrap="square">
            <a:spAutoFit/>
          </a:bodyPr>
          <a:lstStyle/>
          <a:p>
            <a:r>
              <a:rPr lang="en-US" b="1" i="1" dirty="0" smtClean="0">
                <a:solidFill>
                  <a:schemeClr val="bg1">
                    <a:lumMod val="95000"/>
                  </a:schemeClr>
                </a:solidFill>
                <a:effectLst>
                  <a:outerShdw blurRad="38100" dist="38100" dir="2700000" algn="tl">
                    <a:srgbClr val="000000">
                      <a:alpha val="43137"/>
                    </a:srgbClr>
                  </a:outerShdw>
                </a:effectLst>
              </a:rPr>
              <a:t>2019 2nd Asia Pacific Conference on Medical </a:t>
            </a:r>
          </a:p>
          <a:p>
            <a:r>
              <a:rPr lang="en-US" b="1" i="1" dirty="0" smtClean="0">
                <a:solidFill>
                  <a:schemeClr val="bg1">
                    <a:lumMod val="95000"/>
                  </a:schemeClr>
                </a:solidFill>
                <a:effectLst>
                  <a:outerShdw blurRad="38100" dist="38100" dir="2700000" algn="tl">
                    <a:srgbClr val="000000">
                      <a:alpha val="43137"/>
                    </a:srgbClr>
                  </a:outerShdw>
                </a:effectLst>
              </a:rPr>
              <a:t>and Health Science (APCMHS 2019), June 1-3, 2019 </a:t>
            </a:r>
          </a:p>
          <a:p>
            <a:r>
              <a:rPr lang="en-US" b="1" i="1" dirty="0" smtClean="0">
                <a:solidFill>
                  <a:schemeClr val="bg1">
                    <a:lumMod val="95000"/>
                  </a:schemeClr>
                </a:solidFill>
                <a:effectLst>
                  <a:outerShdw blurRad="38100" dist="38100" dir="2700000" algn="tl">
                    <a:srgbClr val="000000">
                      <a:alpha val="43137"/>
                    </a:srgbClr>
                  </a:outerShdw>
                </a:effectLst>
              </a:rPr>
              <a:t>Seoul, South Korea</a:t>
            </a:r>
            <a:endParaRPr lang="en-US"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pic>
        <p:nvPicPr>
          <p:cNvPr id="6" name="Picture 5" descr="cancer (28).jpg"/>
          <p:cNvPicPr>
            <a:picLocks noChangeAspect="1"/>
          </p:cNvPicPr>
          <p:nvPr/>
        </p:nvPicPr>
        <p:blipFill>
          <a:blip r:embed="rId3" cstate="print"/>
          <a:stretch>
            <a:fillRect/>
          </a:stretch>
        </p:blipFill>
        <p:spPr>
          <a:xfrm>
            <a:off x="611257" y="1428750"/>
            <a:ext cx="2360543" cy="2895600"/>
          </a:xfrm>
          <a:prstGeom prst="rect">
            <a:avLst/>
          </a:prstGeom>
        </p:spPr>
      </p:pic>
      <p:sp>
        <p:nvSpPr>
          <p:cNvPr id="8" name="TextBox 7"/>
          <p:cNvSpPr txBox="1"/>
          <p:nvPr/>
        </p:nvSpPr>
        <p:spPr>
          <a:xfrm>
            <a:off x="76200" y="4400550"/>
            <a:ext cx="3581173" cy="369332"/>
          </a:xfrm>
          <a:prstGeom prst="rect">
            <a:avLst/>
          </a:prstGeom>
          <a:noFill/>
        </p:spPr>
        <p:txBody>
          <a:bodyPr wrap="none" rtlCol="0">
            <a:spAutoFit/>
          </a:bodyPr>
          <a:lstStyle/>
          <a:p>
            <a:r>
              <a:rPr lang="en-US" b="1" dirty="0" smtClean="0"/>
              <a:t>Figure 4.</a:t>
            </a:r>
            <a:r>
              <a:rPr lang="en-US" dirty="0" smtClean="0"/>
              <a:t> Image of center crop result</a:t>
            </a:r>
            <a:endParaRPr lang="en-US" dirty="0"/>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1399729"/>
            <a:ext cx="5943600" cy="3000821"/>
          </a:xfrm>
          <a:prstGeom prst="rect">
            <a:avLst/>
          </a:prstGeom>
        </p:spPr>
        <p:txBody>
          <a:bodyPr wrap="square">
            <a:spAutoFit/>
          </a:bodyPr>
          <a:lstStyle/>
          <a:p>
            <a:pPr algn="thaiDist">
              <a:lnSpc>
                <a:spcPct val="150000"/>
              </a:lnSpc>
              <a:buFont typeface="Arial" pitchFamily="34" charset="0"/>
              <a:buChar char="•"/>
            </a:pPr>
            <a:r>
              <a:rPr lang="en-US" dirty="0" smtClean="0"/>
              <a:t>  Convert image of DICOM to JPEG format.</a:t>
            </a:r>
          </a:p>
          <a:p>
            <a:pPr algn="thaiDist">
              <a:lnSpc>
                <a:spcPct val="150000"/>
              </a:lnSpc>
              <a:buFont typeface="Arial" pitchFamily="34" charset="0"/>
              <a:buChar char="•"/>
            </a:pPr>
            <a:r>
              <a:rPr lang="en-US" dirty="0" smtClean="0"/>
              <a:t>  Image preprocessing with a center crop.</a:t>
            </a:r>
          </a:p>
          <a:p>
            <a:pPr algn="thaiDist">
              <a:lnSpc>
                <a:spcPct val="150000"/>
              </a:lnSpc>
              <a:buFont typeface="Arial" pitchFamily="34" charset="0"/>
              <a:buChar char="•"/>
            </a:pPr>
            <a:r>
              <a:rPr lang="en-US" dirty="0" smtClean="0"/>
              <a:t>  Center cropping by manually with Photoshop software. </a:t>
            </a:r>
          </a:p>
          <a:p>
            <a:pPr algn="thaiDist">
              <a:lnSpc>
                <a:spcPct val="150000"/>
              </a:lnSpc>
              <a:buFont typeface="Arial" pitchFamily="34" charset="0"/>
              <a:buChar char="•"/>
            </a:pPr>
            <a:r>
              <a:rPr lang="en-US" dirty="0" smtClean="0"/>
              <a:t>  Image center crop target specifically on the colon position.</a:t>
            </a:r>
          </a:p>
          <a:p>
            <a:pPr algn="thaiDist">
              <a:lnSpc>
                <a:spcPct val="150000"/>
              </a:lnSpc>
              <a:buFont typeface="Arial" pitchFamily="34" charset="0"/>
              <a:buChar char="•"/>
            </a:pPr>
            <a:r>
              <a:rPr lang="en-US" dirty="0" smtClean="0"/>
              <a:t>  </a:t>
            </a:r>
            <a:r>
              <a:rPr lang="en-US" dirty="0" err="1" smtClean="0"/>
              <a:t>NASNet</a:t>
            </a:r>
            <a:r>
              <a:rPr lang="en-US" dirty="0" smtClean="0"/>
              <a:t> image size requirement:</a:t>
            </a:r>
          </a:p>
          <a:p>
            <a:pPr lvl="1" algn="thaiDist">
              <a:lnSpc>
                <a:spcPct val="150000"/>
              </a:lnSpc>
            </a:pPr>
            <a:r>
              <a:rPr lang="en-US" dirty="0" smtClean="0"/>
              <a:t>-  </a:t>
            </a:r>
            <a:r>
              <a:rPr lang="en-US" dirty="0" err="1" smtClean="0"/>
              <a:t>NASNet</a:t>
            </a:r>
            <a:r>
              <a:rPr lang="en-US" dirty="0" smtClean="0"/>
              <a:t> Large 331 x 331</a:t>
            </a:r>
          </a:p>
          <a:p>
            <a:pPr lvl="1" algn="thaiDist">
              <a:lnSpc>
                <a:spcPct val="150000"/>
              </a:lnSpc>
            </a:pPr>
            <a:r>
              <a:rPr lang="en-US" dirty="0" smtClean="0"/>
              <a:t>-  </a:t>
            </a:r>
            <a:r>
              <a:rPr lang="en-US" dirty="0" err="1" smtClean="0"/>
              <a:t>NASNet</a:t>
            </a:r>
            <a:r>
              <a:rPr lang="en-US" dirty="0" smtClean="0"/>
              <a:t> Mobile 224 x 224</a:t>
            </a:r>
          </a:p>
        </p:txBody>
      </p:sp>
      <p:sp>
        <p:nvSpPr>
          <p:cNvPr id="9" name="Slide Number Placeholder 8"/>
          <p:cNvSpPr>
            <a:spLocks noGrp="1"/>
          </p:cNvSpPr>
          <p:nvPr>
            <p:ph type="sldNum" sz="quarter" idx="12"/>
          </p:nvPr>
        </p:nvSpPr>
        <p:spPr/>
        <p:txBody>
          <a:bodyPr/>
          <a:lstStyle/>
          <a:p>
            <a:fld id="{A325A224-5391-41FA-ABE1-DAFEAAA3CB0A}" type="slidenum">
              <a:rPr lang="en-US" sz="1400" b="1" smtClean="0"/>
              <a:pPr/>
              <a:t>10</a:t>
            </a:fld>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g7.jpg"/>
          <p:cNvPicPr>
            <a:picLocks noChangeAspect="1"/>
          </p:cNvPicPr>
          <p:nvPr/>
        </p:nvPicPr>
        <p:blipFill>
          <a:blip r:embed="rId2" cstate="print">
            <a:duotone>
              <a:prstClr val="black"/>
              <a:schemeClr val="accent5">
                <a:tint val="45000"/>
                <a:satMod val="400000"/>
              </a:schemeClr>
            </a:duotone>
          </a:blip>
          <a:srcRect l="11033" r="27583"/>
          <a:stretch>
            <a:fillRect/>
          </a:stretch>
        </p:blipFill>
        <p:spPr>
          <a:xfrm>
            <a:off x="-19422" y="0"/>
            <a:ext cx="1695822"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9" name="Rectangle 8"/>
          <p:cNvSpPr/>
          <p:nvPr/>
        </p:nvSpPr>
        <p:spPr>
          <a:xfrm>
            <a:off x="1981200" y="1167408"/>
            <a:ext cx="6781800" cy="3385542"/>
          </a:xfrm>
          <a:prstGeom prst="rect">
            <a:avLst/>
          </a:prstGeom>
        </p:spPr>
        <p:txBody>
          <a:bodyPr wrap="square">
            <a:spAutoFit/>
          </a:bodyPr>
          <a:lstStyle/>
          <a:p>
            <a:pPr algn="thaiDist"/>
            <a:r>
              <a:rPr lang="en-US" b="1" dirty="0" err="1" smtClean="0"/>
              <a:t>NASNet</a:t>
            </a:r>
            <a:r>
              <a:rPr lang="en-US" dirty="0" smtClean="0"/>
              <a:t> </a:t>
            </a:r>
            <a:r>
              <a:rPr lang="da-DK" dirty="0" smtClean="0"/>
              <a:t>(Zoph, Vasudevan et al. 2017)</a:t>
            </a:r>
            <a:r>
              <a:rPr lang="en-US" dirty="0" smtClean="0"/>
              <a:t>, This model Inspired by the recently proposed Neural Architecture Search (NAS) (</a:t>
            </a:r>
            <a:r>
              <a:rPr lang="en-US" dirty="0" err="1" smtClean="0"/>
              <a:t>Zoph</a:t>
            </a:r>
            <a:r>
              <a:rPr lang="en-US" dirty="0" smtClean="0"/>
              <a:t> and Le 2016) framework. In NAS, a controller recurrent neural network (RNN) samples child networks with different architectures.</a:t>
            </a:r>
          </a:p>
          <a:p>
            <a:pPr algn="thaiDist"/>
            <a:endParaRPr lang="en-US" dirty="0" smtClean="0"/>
          </a:p>
          <a:p>
            <a:pPr algn="thaiDist"/>
            <a:endParaRPr lang="en-US" sz="800" dirty="0" smtClean="0"/>
          </a:p>
          <a:p>
            <a:pPr algn="thaiDist">
              <a:buFontTx/>
              <a:buChar char="-"/>
            </a:pPr>
            <a:r>
              <a:rPr lang="en-US" b="1" dirty="0" smtClean="0"/>
              <a:t> CIFAR10 image</a:t>
            </a:r>
            <a:r>
              <a:rPr lang="en-US" dirty="0" smtClean="0"/>
              <a:t>, </a:t>
            </a:r>
            <a:r>
              <a:rPr lang="en-US" dirty="0" err="1" smtClean="0"/>
              <a:t>NASNet</a:t>
            </a:r>
            <a:r>
              <a:rPr lang="en-US" dirty="0" smtClean="0"/>
              <a:t> model achieves an error rate of 2.40%, which is better than the previous model of 2.56%. And The best single run achieves 2.19% error rate.</a:t>
            </a:r>
          </a:p>
          <a:p>
            <a:pPr algn="thaiDist">
              <a:buFontTx/>
              <a:buChar char="-"/>
            </a:pPr>
            <a:endParaRPr lang="en-US" sz="800" dirty="0" smtClean="0"/>
          </a:p>
          <a:p>
            <a:pPr algn="thaiDist">
              <a:buFontTx/>
              <a:buChar char="-"/>
            </a:pPr>
            <a:r>
              <a:rPr lang="en-US" dirty="0" smtClean="0"/>
              <a:t> </a:t>
            </a:r>
            <a:r>
              <a:rPr lang="en-US" b="1" dirty="0" err="1" smtClean="0"/>
              <a:t>ImageNet</a:t>
            </a:r>
            <a:r>
              <a:rPr lang="en-US" b="1" dirty="0" smtClean="0"/>
              <a:t> image</a:t>
            </a:r>
            <a:r>
              <a:rPr lang="en-US" dirty="0" smtClean="0"/>
              <a:t>, </a:t>
            </a:r>
            <a:r>
              <a:rPr lang="en-US" dirty="0" err="1" smtClean="0"/>
              <a:t>NASNet</a:t>
            </a:r>
            <a:r>
              <a:rPr lang="en-US" dirty="0" smtClean="0"/>
              <a:t> achieves the accuracy of 82.7% was a top-1 and 96.2% top-5. This result amounts to a 1.2% improvement in top-1 accuracy.</a:t>
            </a:r>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11</a:t>
            </a:fld>
            <a:endParaRPr lang="en-US"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g7.jpg"/>
          <p:cNvPicPr>
            <a:picLocks noChangeAspect="1"/>
          </p:cNvPicPr>
          <p:nvPr/>
        </p:nvPicPr>
        <p:blipFill>
          <a:blip r:embed="rId3" cstate="print">
            <a:duotone>
              <a:prstClr val="black"/>
              <a:schemeClr val="accent5">
                <a:tint val="45000"/>
                <a:satMod val="400000"/>
              </a:schemeClr>
            </a:duotone>
          </a:blip>
          <a:srcRect l="11033" r="27583"/>
          <a:stretch>
            <a:fillRect/>
          </a:stretch>
        </p:blipFill>
        <p:spPr>
          <a:xfrm>
            <a:off x="-19422" y="0"/>
            <a:ext cx="1695822"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9" name="Rectangle 8"/>
          <p:cNvSpPr/>
          <p:nvPr/>
        </p:nvSpPr>
        <p:spPr>
          <a:xfrm>
            <a:off x="1752600" y="4324350"/>
            <a:ext cx="7239000" cy="646331"/>
          </a:xfrm>
          <a:prstGeom prst="rect">
            <a:avLst/>
          </a:prstGeom>
        </p:spPr>
        <p:txBody>
          <a:bodyPr wrap="square">
            <a:spAutoFit/>
          </a:bodyPr>
          <a:lstStyle/>
          <a:p>
            <a:pPr algn="ctr"/>
            <a:r>
              <a:rPr lang="en-US" b="1" dirty="0" smtClean="0"/>
              <a:t>Figure 5.</a:t>
            </a:r>
            <a:r>
              <a:rPr lang="en-US" dirty="0" smtClean="0"/>
              <a:t> overview of NAS (Neural Architecture Search)</a:t>
            </a:r>
          </a:p>
          <a:p>
            <a:pPr algn="ctr"/>
            <a:r>
              <a:rPr lang="en-US" dirty="0" smtClean="0"/>
              <a:t>(</a:t>
            </a:r>
            <a:r>
              <a:rPr lang="en-US" dirty="0" err="1" smtClean="0"/>
              <a:t>Zoph</a:t>
            </a:r>
            <a:r>
              <a:rPr lang="en-US" dirty="0" smtClean="0"/>
              <a:t> and Le 2016)</a:t>
            </a:r>
          </a:p>
        </p:txBody>
      </p:sp>
      <p:pic>
        <p:nvPicPr>
          <p:cNvPr id="1027" name="Picture 3"/>
          <p:cNvPicPr>
            <a:picLocks noChangeAspect="1" noChangeArrowheads="1"/>
          </p:cNvPicPr>
          <p:nvPr/>
        </p:nvPicPr>
        <p:blipFill>
          <a:blip r:embed="rId4" cstate="print"/>
          <a:srcRect/>
          <a:stretch>
            <a:fillRect/>
          </a:stretch>
        </p:blipFill>
        <p:spPr bwMode="auto">
          <a:xfrm>
            <a:off x="2209800" y="1248549"/>
            <a:ext cx="6260163"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12</a:t>
            </a:fld>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g7.jpg"/>
          <p:cNvPicPr>
            <a:picLocks noChangeAspect="1"/>
          </p:cNvPicPr>
          <p:nvPr/>
        </p:nvPicPr>
        <p:blipFill>
          <a:blip r:embed="rId3" cstate="print">
            <a:duotone>
              <a:prstClr val="black"/>
              <a:schemeClr val="accent5">
                <a:tint val="45000"/>
                <a:satMod val="400000"/>
              </a:schemeClr>
            </a:duotone>
          </a:blip>
          <a:srcRect l="11033" r="27583"/>
          <a:stretch>
            <a:fillRect/>
          </a:stretch>
        </p:blipFill>
        <p:spPr>
          <a:xfrm>
            <a:off x="-19422" y="0"/>
            <a:ext cx="1695822" cy="5143500"/>
          </a:xfrm>
          <a:prstGeom prst="rect">
            <a:avLst/>
          </a:prstGeom>
        </p:spPr>
      </p:pic>
      <p:pic>
        <p:nvPicPr>
          <p:cNvPr id="19" name="Picture 3"/>
          <p:cNvPicPr>
            <a:picLocks noChangeAspect="1" noChangeArrowheads="1"/>
          </p:cNvPicPr>
          <p:nvPr/>
        </p:nvPicPr>
        <p:blipFill>
          <a:blip r:embed="rId4" cstate="print"/>
          <a:srcRect/>
          <a:stretch>
            <a:fillRect/>
          </a:stretch>
        </p:blipFill>
        <p:spPr bwMode="auto">
          <a:xfrm>
            <a:off x="89647" y="1108710"/>
            <a:ext cx="6074633" cy="3291840"/>
          </a:xfrm>
          <a:prstGeom prst="rect">
            <a:avLst/>
          </a:prstGeom>
          <a:noFill/>
          <a:ln w="9525">
            <a:solidFill>
              <a:schemeClr val="tx1"/>
            </a:solidFill>
            <a:miter lim="800000"/>
            <a:headEnd/>
            <a:tailEnd/>
          </a:ln>
          <a:effectLst/>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48400" y="1657350"/>
            <a:ext cx="2971800" cy="2126864"/>
          </a:xfrm>
          <a:prstGeom prst="rect">
            <a:avLst/>
          </a:prstGeom>
        </p:spPr>
        <p:txBody>
          <a:bodyPr wrap="square">
            <a:spAutoFit/>
          </a:bodyPr>
          <a:lstStyle/>
          <a:p>
            <a:pPr algn="thaiDist">
              <a:lnSpc>
                <a:spcPct val="150000"/>
              </a:lnSpc>
              <a:defRPr/>
            </a:pPr>
            <a:r>
              <a:rPr lang="en-US" dirty="0" smtClean="0"/>
              <a:t>- Define building blocks</a:t>
            </a:r>
          </a:p>
          <a:p>
            <a:pPr algn="thaiDist">
              <a:lnSpc>
                <a:spcPct val="150000"/>
              </a:lnSpc>
              <a:defRPr/>
            </a:pPr>
            <a:r>
              <a:rPr lang="en-US" dirty="0" smtClean="0"/>
              <a:t>- Obtain accuracy </a:t>
            </a:r>
          </a:p>
          <a:p>
            <a:pPr algn="thaiDist">
              <a:lnSpc>
                <a:spcPct val="150000"/>
              </a:lnSpc>
              <a:defRPr/>
            </a:pPr>
            <a:r>
              <a:rPr lang="en-US" dirty="0" smtClean="0"/>
              <a:t>- Obtain validation set</a:t>
            </a:r>
          </a:p>
          <a:p>
            <a:pPr algn="thaiDist">
              <a:lnSpc>
                <a:spcPct val="150000"/>
              </a:lnSpc>
              <a:defRPr/>
            </a:pPr>
            <a:r>
              <a:rPr lang="en-US" dirty="0" smtClean="0"/>
              <a:t>- Update the controller</a:t>
            </a:r>
          </a:p>
          <a:p>
            <a:pPr algn="thaiDist">
              <a:lnSpc>
                <a:spcPct val="150000"/>
              </a:lnSpc>
              <a:defRPr/>
            </a:pPr>
            <a:r>
              <a:rPr lang="en-US" dirty="0" smtClean="0"/>
              <a:t>- Create better architecture</a:t>
            </a:r>
          </a:p>
        </p:txBody>
      </p:sp>
      <p:sp>
        <p:nvSpPr>
          <p:cNvPr id="17" name="Rectangle 16"/>
          <p:cNvSpPr/>
          <p:nvPr/>
        </p:nvSpPr>
        <p:spPr>
          <a:xfrm>
            <a:off x="228600" y="4004310"/>
            <a:ext cx="1219200" cy="338554"/>
          </a:xfrm>
          <a:prstGeom prst="rect">
            <a:avLst/>
          </a:prstGeom>
          <a:noFill/>
        </p:spPr>
        <p:txBody>
          <a:bodyPr wrap="square">
            <a:spAutoFit/>
          </a:bodyPr>
          <a:lstStyle/>
          <a:p>
            <a:pPr algn="ctr"/>
            <a:r>
              <a:rPr lang="en-US" sz="1600" b="1" i="1" dirty="0" smtClean="0"/>
              <a:t>Normal cell</a:t>
            </a:r>
            <a:endParaRPr lang="en-US" sz="1600" i="1" dirty="0"/>
          </a:p>
        </p:txBody>
      </p:sp>
      <p:sp>
        <p:nvSpPr>
          <p:cNvPr id="18" name="Rectangle 17"/>
          <p:cNvSpPr/>
          <p:nvPr/>
        </p:nvSpPr>
        <p:spPr>
          <a:xfrm>
            <a:off x="3276600" y="4004310"/>
            <a:ext cx="1371600" cy="338554"/>
          </a:xfrm>
          <a:prstGeom prst="rect">
            <a:avLst/>
          </a:prstGeom>
          <a:noFill/>
        </p:spPr>
        <p:txBody>
          <a:bodyPr wrap="square">
            <a:spAutoFit/>
          </a:bodyPr>
          <a:lstStyle/>
          <a:p>
            <a:pPr algn="ctr"/>
            <a:r>
              <a:rPr lang="en-US" sz="1600" b="1" i="1" dirty="0" smtClean="0"/>
              <a:t>Reduction cell</a:t>
            </a:r>
            <a:endParaRPr lang="en-US" sz="1600" i="1" dirty="0"/>
          </a:p>
        </p:txBody>
      </p:sp>
      <p:sp>
        <p:nvSpPr>
          <p:cNvPr id="20" name="Rectangle 19"/>
          <p:cNvSpPr/>
          <p:nvPr/>
        </p:nvSpPr>
        <p:spPr>
          <a:xfrm>
            <a:off x="152400" y="4476750"/>
            <a:ext cx="6096000" cy="369332"/>
          </a:xfrm>
          <a:prstGeom prst="rect">
            <a:avLst/>
          </a:prstGeom>
          <a:solidFill>
            <a:schemeClr val="bg1">
              <a:lumMod val="85000"/>
            </a:schemeClr>
          </a:solidFill>
        </p:spPr>
        <p:txBody>
          <a:bodyPr wrap="square">
            <a:spAutoFit/>
          </a:bodyPr>
          <a:lstStyle/>
          <a:p>
            <a:r>
              <a:rPr lang="en-US" b="1" dirty="0" smtClean="0"/>
              <a:t>Figure 6</a:t>
            </a:r>
            <a:r>
              <a:rPr lang="en-US" dirty="0" smtClean="0"/>
              <a:t>. Architecture of the best </a:t>
            </a:r>
            <a:r>
              <a:rPr lang="en-US" dirty="0" err="1" smtClean="0"/>
              <a:t>convolutional</a:t>
            </a:r>
            <a:r>
              <a:rPr lang="en-US" dirty="0" smtClean="0"/>
              <a:t> cells of </a:t>
            </a:r>
            <a:r>
              <a:rPr lang="en-US" dirty="0" err="1" smtClean="0"/>
              <a:t>NASNet</a:t>
            </a:r>
            <a:endParaRPr lang="en-US" dirty="0"/>
          </a:p>
        </p:txBody>
      </p:sp>
      <p:sp>
        <p:nvSpPr>
          <p:cNvPr id="12" name="Slide Number Placeholder 11"/>
          <p:cNvSpPr>
            <a:spLocks noGrp="1"/>
          </p:cNvSpPr>
          <p:nvPr>
            <p:ph type="sldNum" sz="quarter" idx="12"/>
          </p:nvPr>
        </p:nvSpPr>
        <p:spPr/>
        <p:txBody>
          <a:bodyPr/>
          <a:lstStyle/>
          <a:p>
            <a:fld id="{A325A224-5391-41FA-ABE1-DAFEAAA3CB0A}" type="slidenum">
              <a:rPr lang="en-US" sz="1400" b="1" smtClean="0"/>
              <a:pPr/>
              <a:t>13</a:t>
            </a:fld>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48400" y="4068856"/>
            <a:ext cx="2819400" cy="5334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3141008"/>
            <a:ext cx="2819400" cy="878541"/>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48400" y="2558303"/>
            <a:ext cx="2819400" cy="533400"/>
          </a:xfrm>
          <a:prstGeom prst="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48400" y="1123950"/>
            <a:ext cx="2819400" cy="13716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g7.jpg"/>
          <p:cNvPicPr>
            <a:picLocks noChangeAspect="1"/>
          </p:cNvPicPr>
          <p:nvPr/>
        </p:nvPicPr>
        <p:blipFill>
          <a:blip r:embed="rId3" cstate="print">
            <a:duotone>
              <a:prstClr val="black"/>
              <a:schemeClr val="accent5">
                <a:tint val="45000"/>
                <a:satMod val="400000"/>
              </a:schemeClr>
            </a:duotone>
          </a:blip>
          <a:srcRect l="11033" r="27583"/>
          <a:stretch>
            <a:fillRect/>
          </a:stretch>
        </p:blipFill>
        <p:spPr>
          <a:xfrm>
            <a:off x="-19422" y="0"/>
            <a:ext cx="1695822"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cstate="print"/>
          <a:srcRect/>
          <a:stretch>
            <a:fillRect/>
          </a:stretch>
        </p:blipFill>
        <p:spPr bwMode="auto">
          <a:xfrm>
            <a:off x="89647" y="1108710"/>
            <a:ext cx="6074633" cy="3291840"/>
          </a:xfrm>
          <a:prstGeom prst="rect">
            <a:avLst/>
          </a:prstGeom>
          <a:noFill/>
          <a:ln w="9525">
            <a:solidFill>
              <a:schemeClr val="tx1"/>
            </a:solidFill>
            <a:miter lim="800000"/>
            <a:headEnd/>
            <a:tailEnd/>
          </a:ln>
          <a:effectLst/>
        </p:spPr>
      </p:pic>
      <p:sp>
        <p:nvSpPr>
          <p:cNvPr id="14" name="Rectangle 13"/>
          <p:cNvSpPr/>
          <p:nvPr/>
        </p:nvSpPr>
        <p:spPr>
          <a:xfrm>
            <a:off x="152400" y="4476750"/>
            <a:ext cx="6096000" cy="369332"/>
          </a:xfrm>
          <a:prstGeom prst="rect">
            <a:avLst/>
          </a:prstGeom>
          <a:solidFill>
            <a:schemeClr val="bg1">
              <a:lumMod val="85000"/>
            </a:schemeClr>
          </a:solidFill>
        </p:spPr>
        <p:txBody>
          <a:bodyPr wrap="square">
            <a:spAutoFit/>
          </a:bodyPr>
          <a:lstStyle/>
          <a:p>
            <a:r>
              <a:rPr lang="en-US" b="1" dirty="0" smtClean="0"/>
              <a:t>Figure 6</a:t>
            </a:r>
            <a:r>
              <a:rPr lang="en-US" dirty="0" smtClean="0"/>
              <a:t>. Architecture of the best </a:t>
            </a:r>
            <a:r>
              <a:rPr lang="en-US" dirty="0" err="1" smtClean="0"/>
              <a:t>convolutional</a:t>
            </a:r>
            <a:r>
              <a:rPr lang="en-US" dirty="0" smtClean="0"/>
              <a:t> cells of </a:t>
            </a:r>
            <a:r>
              <a:rPr lang="en-US" dirty="0" err="1" smtClean="0"/>
              <a:t>NASNet</a:t>
            </a:r>
            <a:endParaRPr lang="en-US" dirty="0"/>
          </a:p>
        </p:txBody>
      </p:sp>
      <p:sp>
        <p:nvSpPr>
          <p:cNvPr id="16" name="Rectangle 15"/>
          <p:cNvSpPr/>
          <p:nvPr/>
        </p:nvSpPr>
        <p:spPr>
          <a:xfrm>
            <a:off x="6172200" y="1047750"/>
            <a:ext cx="2895600" cy="3554819"/>
          </a:xfrm>
          <a:prstGeom prst="rect">
            <a:avLst/>
          </a:prstGeom>
        </p:spPr>
        <p:txBody>
          <a:bodyPr wrap="square">
            <a:spAutoFit/>
          </a:bodyPr>
          <a:lstStyle/>
          <a:p>
            <a:pPr algn="thaiDist">
              <a:lnSpc>
                <a:spcPct val="150000"/>
              </a:lnSpc>
              <a:defRPr/>
            </a:pPr>
            <a:r>
              <a:rPr lang="en-US" b="1" dirty="0" smtClean="0"/>
              <a:t>- White</a:t>
            </a:r>
            <a:r>
              <a:rPr lang="en-US" dirty="0" smtClean="0"/>
              <a:t> </a:t>
            </a:r>
          </a:p>
          <a:p>
            <a:pPr algn="thaiDist">
              <a:lnSpc>
                <a:spcPct val="150000"/>
              </a:lnSpc>
              <a:defRPr/>
            </a:pPr>
            <a:r>
              <a:rPr lang="en-US" dirty="0" smtClean="0"/>
              <a:t>   The  hidden state and input    </a:t>
            </a:r>
          </a:p>
          <a:p>
            <a:pPr algn="thaiDist">
              <a:lnSpc>
                <a:spcPct val="150000"/>
              </a:lnSpc>
              <a:defRPr/>
            </a:pPr>
            <a:r>
              <a:rPr lang="en-US" dirty="0" smtClean="0"/>
              <a:t>    image.</a:t>
            </a:r>
          </a:p>
          <a:p>
            <a:pPr algn="thaiDist">
              <a:lnSpc>
                <a:spcPct val="150000"/>
              </a:lnSpc>
              <a:defRPr/>
            </a:pPr>
            <a:endParaRPr lang="en-US" sz="800" dirty="0" smtClean="0"/>
          </a:p>
          <a:p>
            <a:pPr algn="thaiDist">
              <a:lnSpc>
                <a:spcPct val="150000"/>
              </a:lnSpc>
              <a:defRPr/>
            </a:pPr>
            <a:r>
              <a:rPr lang="en-US" b="1" dirty="0" smtClean="0"/>
              <a:t>-</a:t>
            </a:r>
            <a:r>
              <a:rPr lang="en-US" dirty="0" smtClean="0"/>
              <a:t> </a:t>
            </a:r>
            <a:r>
              <a:rPr lang="en-US" b="1" dirty="0" smtClean="0"/>
              <a:t>Pink</a:t>
            </a:r>
            <a:r>
              <a:rPr lang="en-US" dirty="0" smtClean="0"/>
              <a:t> is the result.</a:t>
            </a:r>
          </a:p>
          <a:p>
            <a:pPr algn="thaiDist">
              <a:lnSpc>
                <a:spcPct val="150000"/>
              </a:lnSpc>
              <a:defRPr/>
            </a:pPr>
            <a:endParaRPr lang="en-US" sz="800" dirty="0" smtClean="0"/>
          </a:p>
          <a:p>
            <a:pPr algn="thaiDist">
              <a:lnSpc>
                <a:spcPct val="150000"/>
              </a:lnSpc>
              <a:defRPr/>
            </a:pPr>
            <a:r>
              <a:rPr lang="en-US" b="1" dirty="0" smtClean="0"/>
              <a:t>- Yellow</a:t>
            </a:r>
            <a:r>
              <a:rPr lang="en-US" dirty="0" smtClean="0"/>
              <a:t> single block to two </a:t>
            </a:r>
          </a:p>
          <a:p>
            <a:pPr algn="thaiDist">
              <a:lnSpc>
                <a:spcPct val="150000"/>
              </a:lnSpc>
              <a:defRPr/>
            </a:pPr>
            <a:r>
              <a:rPr lang="en-US" dirty="0" smtClean="0"/>
              <a:t>    primitive.</a:t>
            </a:r>
          </a:p>
          <a:p>
            <a:pPr algn="thaiDist">
              <a:lnSpc>
                <a:spcPct val="150000"/>
              </a:lnSpc>
              <a:defRPr/>
            </a:pPr>
            <a:endParaRPr lang="en-US" sz="800" dirty="0" smtClean="0"/>
          </a:p>
          <a:p>
            <a:pPr algn="thaiDist">
              <a:lnSpc>
                <a:spcPct val="150000"/>
              </a:lnSpc>
              <a:defRPr/>
            </a:pPr>
            <a:r>
              <a:rPr lang="en-US" b="1" dirty="0" smtClean="0"/>
              <a:t>- Green</a:t>
            </a:r>
            <a:r>
              <a:rPr lang="en-US" dirty="0" smtClean="0"/>
              <a:t> is a combination.</a:t>
            </a:r>
          </a:p>
        </p:txBody>
      </p:sp>
      <p:sp>
        <p:nvSpPr>
          <p:cNvPr id="17" name="Rectangle 16"/>
          <p:cNvSpPr/>
          <p:nvPr/>
        </p:nvSpPr>
        <p:spPr>
          <a:xfrm>
            <a:off x="228600" y="4004310"/>
            <a:ext cx="1219200" cy="338554"/>
          </a:xfrm>
          <a:prstGeom prst="rect">
            <a:avLst/>
          </a:prstGeom>
          <a:noFill/>
        </p:spPr>
        <p:txBody>
          <a:bodyPr wrap="square">
            <a:spAutoFit/>
          </a:bodyPr>
          <a:lstStyle/>
          <a:p>
            <a:pPr algn="ctr"/>
            <a:r>
              <a:rPr lang="en-US" sz="1600" b="1" i="1" dirty="0" smtClean="0"/>
              <a:t>Normal cell</a:t>
            </a:r>
            <a:endParaRPr lang="en-US" sz="1600" i="1" dirty="0"/>
          </a:p>
        </p:txBody>
      </p:sp>
      <p:sp>
        <p:nvSpPr>
          <p:cNvPr id="18" name="Rectangle 17"/>
          <p:cNvSpPr/>
          <p:nvPr/>
        </p:nvSpPr>
        <p:spPr>
          <a:xfrm>
            <a:off x="3276600" y="4004310"/>
            <a:ext cx="1371600" cy="338554"/>
          </a:xfrm>
          <a:prstGeom prst="rect">
            <a:avLst/>
          </a:prstGeom>
          <a:noFill/>
        </p:spPr>
        <p:txBody>
          <a:bodyPr wrap="square">
            <a:spAutoFit/>
          </a:bodyPr>
          <a:lstStyle/>
          <a:p>
            <a:pPr algn="ctr"/>
            <a:r>
              <a:rPr lang="en-US" sz="1600" b="1" i="1" dirty="0" smtClean="0"/>
              <a:t>Reduction cell</a:t>
            </a:r>
            <a:endParaRPr lang="en-US" sz="1600" i="1" dirty="0"/>
          </a:p>
        </p:txBody>
      </p:sp>
      <p:sp>
        <p:nvSpPr>
          <p:cNvPr id="21" name="Slide Number Placeholder 20"/>
          <p:cNvSpPr>
            <a:spLocks noGrp="1"/>
          </p:cNvSpPr>
          <p:nvPr>
            <p:ph type="sldNum" sz="quarter" idx="12"/>
          </p:nvPr>
        </p:nvSpPr>
        <p:spPr/>
        <p:txBody>
          <a:bodyPr/>
          <a:lstStyle/>
          <a:p>
            <a:fld id="{A325A224-5391-41FA-ABE1-DAFEAAA3CB0A}" type="slidenum">
              <a:rPr lang="en-US" sz="1400" b="1" smtClean="0"/>
              <a:pPr/>
              <a:t>14</a:t>
            </a:fld>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g6.jpg"/>
          <p:cNvPicPr>
            <a:picLocks noChangeAspect="1"/>
          </p:cNvPicPr>
          <p:nvPr/>
        </p:nvPicPr>
        <p:blipFill>
          <a:blip r:embed="rId3" cstate="print"/>
          <a:srcRect r="21618"/>
          <a:stretch>
            <a:fillRect/>
          </a:stretch>
        </p:blipFill>
        <p:spPr>
          <a:xfrm>
            <a:off x="0" y="0"/>
            <a:ext cx="18288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9" name="Rectangle 8"/>
          <p:cNvSpPr/>
          <p:nvPr/>
        </p:nvSpPr>
        <p:spPr>
          <a:xfrm>
            <a:off x="2895600" y="1581150"/>
            <a:ext cx="3581400" cy="2031325"/>
          </a:xfrm>
          <a:prstGeom prst="rect">
            <a:avLst/>
          </a:prstGeom>
        </p:spPr>
        <p:txBody>
          <a:bodyPr wrap="square">
            <a:spAutoFit/>
          </a:bodyPr>
          <a:lstStyle/>
          <a:p>
            <a:pPr algn="thaiDist"/>
            <a:r>
              <a:rPr lang="en-US" b="1" dirty="0" smtClean="0"/>
              <a:t>Validation calculation indices:</a:t>
            </a:r>
          </a:p>
          <a:p>
            <a:pPr lvl="1" algn="thaiDist">
              <a:lnSpc>
                <a:spcPct val="150000"/>
              </a:lnSpc>
              <a:buFont typeface="Arial" pitchFamily="34" charset="0"/>
              <a:buChar char="•"/>
            </a:pPr>
            <a:r>
              <a:rPr lang="en-US" dirty="0" smtClean="0"/>
              <a:t>  Average accuracy</a:t>
            </a:r>
          </a:p>
          <a:p>
            <a:pPr lvl="1" algn="thaiDist">
              <a:lnSpc>
                <a:spcPct val="150000"/>
              </a:lnSpc>
              <a:buFont typeface="Arial" pitchFamily="34" charset="0"/>
              <a:buChar char="•"/>
            </a:pPr>
            <a:r>
              <a:rPr lang="en-US" dirty="0" smtClean="0"/>
              <a:t>  Average precision</a:t>
            </a:r>
          </a:p>
          <a:p>
            <a:pPr lvl="1" algn="thaiDist">
              <a:lnSpc>
                <a:spcPct val="150000"/>
              </a:lnSpc>
              <a:buFont typeface="Arial" pitchFamily="34" charset="0"/>
              <a:buChar char="•"/>
            </a:pPr>
            <a:r>
              <a:rPr lang="en-US" dirty="0" smtClean="0"/>
              <a:t>  Average recall </a:t>
            </a:r>
          </a:p>
          <a:p>
            <a:pPr lvl="1" algn="thaiDist">
              <a:lnSpc>
                <a:spcPct val="150000"/>
              </a:lnSpc>
              <a:buFont typeface="Arial" pitchFamily="34" charset="0"/>
              <a:buChar char="•"/>
            </a:pPr>
            <a:r>
              <a:rPr lang="en-US" dirty="0" smtClean="0"/>
              <a:t>  F1 measure. </a:t>
            </a:r>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15</a:t>
            </a:fld>
            <a:endParaRPr lang="en-U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g8.jpg"/>
          <p:cNvPicPr>
            <a:picLocks noChangeAspect="1"/>
          </p:cNvPicPr>
          <p:nvPr/>
        </p:nvPicPr>
        <p:blipFill>
          <a:blip r:embed="rId3" cstate="print"/>
          <a:srcRect l="18692" r="6541"/>
          <a:stretch>
            <a:fillRect/>
          </a:stretch>
        </p:blipFill>
        <p:spPr>
          <a:xfrm>
            <a:off x="0" y="0"/>
            <a:ext cx="1828800" cy="5143500"/>
          </a:xfrm>
          <a:prstGeom prst="rect">
            <a:avLst/>
          </a:prstGeom>
        </p:spPr>
      </p:pic>
      <p:sp>
        <p:nvSpPr>
          <p:cNvPr id="7" name="Rounded Rectangle 6"/>
          <p:cNvSpPr/>
          <p:nvPr/>
        </p:nvSpPr>
        <p:spPr>
          <a:xfrm>
            <a:off x="-381000" y="98181"/>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21981"/>
            <a:ext cx="8229600" cy="857250"/>
          </a:xfrm>
        </p:spPr>
        <p:txBody>
          <a:bodyPr>
            <a:normAutofit/>
          </a:bodyPr>
          <a:lstStyle/>
          <a:p>
            <a:pPr algn="r"/>
            <a:r>
              <a:rPr lang="en-US" sz="3600" b="1" dirty="0" smtClean="0"/>
              <a:t>3. Methodology</a:t>
            </a:r>
            <a:endParaRPr lang="en-US" sz="3600" b="1" dirty="0"/>
          </a:p>
        </p:txBody>
      </p:sp>
      <p:sp>
        <p:nvSpPr>
          <p:cNvPr id="9" name="Rectangle 8"/>
          <p:cNvSpPr/>
          <p:nvPr/>
        </p:nvSpPr>
        <p:spPr>
          <a:xfrm>
            <a:off x="2819400" y="825011"/>
            <a:ext cx="4876800" cy="4216539"/>
          </a:xfrm>
          <a:prstGeom prst="rect">
            <a:avLst/>
          </a:prstGeom>
        </p:spPr>
        <p:txBody>
          <a:bodyPr wrap="square">
            <a:spAutoFit/>
          </a:bodyPr>
          <a:lstStyle/>
          <a:p>
            <a:pPr algn="thaiDist"/>
            <a:r>
              <a:rPr lang="en-US" b="1" dirty="0" smtClean="0"/>
              <a:t>Computer equipments: </a:t>
            </a:r>
          </a:p>
          <a:p>
            <a:pPr lvl="1" algn="thaiDist">
              <a:buFont typeface="Arial" pitchFamily="34" charset="0"/>
              <a:buChar char="•"/>
            </a:pPr>
            <a:r>
              <a:rPr lang="en-US" dirty="0" smtClean="0"/>
              <a:t>  CPU i7-6700 3.40GHz</a:t>
            </a:r>
          </a:p>
          <a:p>
            <a:pPr lvl="1" algn="thaiDist">
              <a:buFont typeface="Arial" pitchFamily="34" charset="0"/>
              <a:buChar char="•"/>
            </a:pPr>
            <a:r>
              <a:rPr lang="en-US" dirty="0" smtClean="0"/>
              <a:t>  RAM of 12 GB</a:t>
            </a:r>
          </a:p>
          <a:p>
            <a:pPr lvl="1" algn="thaiDist">
              <a:buFont typeface="Arial" pitchFamily="34" charset="0"/>
              <a:buChar char="•"/>
            </a:pPr>
            <a:r>
              <a:rPr lang="en-US" dirty="0" smtClean="0"/>
              <a:t>  GPU NVIDIA </a:t>
            </a:r>
            <a:r>
              <a:rPr lang="en-US" dirty="0" err="1" smtClean="0"/>
              <a:t>GeForce</a:t>
            </a:r>
            <a:r>
              <a:rPr lang="en-US" dirty="0" smtClean="0"/>
              <a:t> GTX 1060, 6 GB.</a:t>
            </a:r>
          </a:p>
          <a:p>
            <a:pPr algn="thaiDist"/>
            <a:endParaRPr lang="en-US" sz="800" dirty="0" smtClean="0"/>
          </a:p>
          <a:p>
            <a:pPr algn="thaiDist"/>
            <a:r>
              <a:rPr lang="en-US" b="1" dirty="0" smtClean="0"/>
              <a:t>Software and language:</a:t>
            </a:r>
          </a:p>
          <a:p>
            <a:pPr lvl="1" algn="thaiDist">
              <a:buFont typeface="Arial" pitchFamily="34" charset="0"/>
              <a:buChar char="•"/>
            </a:pPr>
            <a:r>
              <a:rPr lang="en-US" dirty="0" smtClean="0"/>
              <a:t>  </a:t>
            </a:r>
            <a:r>
              <a:rPr lang="en-US" dirty="0" err="1" smtClean="0"/>
              <a:t>Keras</a:t>
            </a:r>
            <a:endParaRPr lang="en-US" dirty="0" smtClean="0"/>
          </a:p>
          <a:p>
            <a:pPr lvl="1" algn="thaiDist">
              <a:buFont typeface="Arial" pitchFamily="34" charset="0"/>
              <a:buChar char="•"/>
            </a:pPr>
            <a:r>
              <a:rPr lang="en-US" dirty="0" smtClean="0"/>
              <a:t>  </a:t>
            </a:r>
            <a:r>
              <a:rPr lang="en-US" dirty="0" err="1" smtClean="0"/>
              <a:t>Tensorflow</a:t>
            </a:r>
            <a:endParaRPr lang="en-US" dirty="0" smtClean="0"/>
          </a:p>
          <a:p>
            <a:pPr lvl="1" algn="thaiDist">
              <a:buFont typeface="Arial" pitchFamily="34" charset="0"/>
              <a:buChar char="•"/>
            </a:pPr>
            <a:r>
              <a:rPr lang="en-US" dirty="0" smtClean="0"/>
              <a:t>  Python</a:t>
            </a:r>
          </a:p>
          <a:p>
            <a:pPr algn="thaiDist"/>
            <a:endParaRPr lang="en-US" sz="800" dirty="0" smtClean="0"/>
          </a:p>
          <a:p>
            <a:pPr algn="thaiDist"/>
            <a:r>
              <a:rPr lang="en-US" b="1" dirty="0" err="1" smtClean="0"/>
              <a:t>NASNet</a:t>
            </a:r>
            <a:r>
              <a:rPr lang="en-US" b="1" dirty="0" smtClean="0"/>
              <a:t> architectures determine</a:t>
            </a:r>
            <a:r>
              <a:rPr lang="en-US" b="1" dirty="0" smtClean="0"/>
              <a:t>:</a:t>
            </a:r>
            <a:endParaRPr lang="en-US" b="1" dirty="0" smtClean="0"/>
          </a:p>
          <a:p>
            <a:pPr lvl="1" algn="thaiDist">
              <a:buFont typeface="Arial" pitchFamily="34" charset="0"/>
              <a:buChar char="•"/>
            </a:pPr>
            <a:r>
              <a:rPr lang="en-US" dirty="0" smtClean="0"/>
              <a:t> Training and test split data on 80/20</a:t>
            </a:r>
            <a:endParaRPr lang="en-US" dirty="0" smtClean="0"/>
          </a:p>
          <a:p>
            <a:pPr lvl="1" algn="thaiDist">
              <a:buFont typeface="Arial" pitchFamily="34" charset="0"/>
              <a:buChar char="•"/>
            </a:pPr>
            <a:r>
              <a:rPr lang="en-US" dirty="0" smtClean="0"/>
              <a:t>  </a:t>
            </a:r>
            <a:r>
              <a:rPr lang="en-US" dirty="0" smtClean="0"/>
              <a:t>Optimizer of  </a:t>
            </a:r>
            <a:r>
              <a:rPr lang="en-US" dirty="0" err="1" smtClean="0"/>
              <a:t>rmsprop</a:t>
            </a:r>
            <a:endParaRPr lang="en-US" dirty="0" smtClean="0"/>
          </a:p>
          <a:p>
            <a:pPr lvl="1" algn="thaiDist">
              <a:buFont typeface="Arial" pitchFamily="34" charset="0"/>
              <a:buChar char="•"/>
            </a:pPr>
            <a:r>
              <a:rPr lang="en-US" dirty="0" smtClean="0"/>
              <a:t>  </a:t>
            </a:r>
            <a:r>
              <a:rPr lang="en-US" dirty="0" smtClean="0"/>
              <a:t>Dropout equal 0.5</a:t>
            </a:r>
          </a:p>
          <a:p>
            <a:pPr lvl="1" algn="thaiDist">
              <a:buFont typeface="Arial" pitchFamily="34" charset="0"/>
              <a:buChar char="•"/>
            </a:pPr>
            <a:r>
              <a:rPr lang="en-US" dirty="0" smtClean="0"/>
              <a:t>  Batch size 24</a:t>
            </a:r>
          </a:p>
          <a:p>
            <a:pPr lvl="1" algn="thaiDist">
              <a:buFont typeface="Arial" pitchFamily="34" charset="0"/>
              <a:buChar char="•"/>
            </a:pPr>
            <a:r>
              <a:rPr lang="en-US" dirty="0" smtClean="0"/>
              <a:t>  Epochs 100</a:t>
            </a:r>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A325A224-5391-41FA-ABE1-DAFEAAA3CB0A}" type="slidenum">
              <a:rPr lang="en-US" sz="1400" b="1" smtClean="0"/>
              <a:pPr/>
              <a:t>16</a:t>
            </a:fld>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4. Results</a:t>
            </a:r>
            <a:endParaRPr lang="en-US" sz="3600" b="1" dirty="0"/>
          </a:p>
        </p:txBody>
      </p:sp>
      <p:pic>
        <p:nvPicPr>
          <p:cNvPr id="10" name="Picture 9" descr="Center nasnetlarge.png"/>
          <p:cNvPicPr>
            <a:picLocks noChangeAspect="1"/>
          </p:cNvPicPr>
          <p:nvPr/>
        </p:nvPicPr>
        <p:blipFill>
          <a:blip r:embed="rId2" cstate="print"/>
          <a:srcRect t="10775"/>
          <a:stretch>
            <a:fillRect/>
          </a:stretch>
        </p:blipFill>
        <p:spPr>
          <a:xfrm>
            <a:off x="4898692" y="1428750"/>
            <a:ext cx="3864308" cy="2971800"/>
          </a:xfrm>
          <a:prstGeom prst="rect">
            <a:avLst/>
          </a:prstGeom>
          <a:ln>
            <a:noFill/>
          </a:ln>
          <a:effectLst>
            <a:outerShdw blurRad="190500" algn="tl" rotWithShape="0">
              <a:srgbClr val="000000">
                <a:alpha val="70000"/>
              </a:srgbClr>
            </a:outerShdw>
          </a:effectLst>
        </p:spPr>
      </p:pic>
      <p:pic>
        <p:nvPicPr>
          <p:cNvPr id="11" name="Picture 10" descr="Center nasmobile.png"/>
          <p:cNvPicPr>
            <a:picLocks noChangeAspect="1"/>
          </p:cNvPicPr>
          <p:nvPr/>
        </p:nvPicPr>
        <p:blipFill>
          <a:blip r:embed="rId3" cstate="print"/>
          <a:srcRect t="12394"/>
          <a:stretch>
            <a:fillRect/>
          </a:stretch>
        </p:blipFill>
        <p:spPr>
          <a:xfrm>
            <a:off x="311333" y="1428750"/>
            <a:ext cx="4012285" cy="2962656"/>
          </a:xfrm>
          <a:prstGeom prst="rect">
            <a:avLst/>
          </a:prstGeom>
          <a:ln>
            <a:noFill/>
          </a:ln>
          <a:effectLst>
            <a:outerShdw blurRad="190500" algn="tl" rotWithShape="0">
              <a:srgbClr val="000000">
                <a:alpha val="70000"/>
              </a:srgbClr>
            </a:outerShdw>
          </a:effectLst>
        </p:spPr>
      </p:pic>
      <p:sp>
        <p:nvSpPr>
          <p:cNvPr id="12" name="Rectangle 11"/>
          <p:cNvSpPr/>
          <p:nvPr/>
        </p:nvSpPr>
        <p:spPr>
          <a:xfrm>
            <a:off x="3477633" y="971550"/>
            <a:ext cx="2341154" cy="400110"/>
          </a:xfrm>
          <a:prstGeom prst="rect">
            <a:avLst/>
          </a:prstGeom>
        </p:spPr>
        <p:txBody>
          <a:bodyPr wrap="none">
            <a:spAutoFit/>
          </a:bodyPr>
          <a:lstStyle/>
          <a:p>
            <a:pPr algn="thaiDist"/>
            <a:r>
              <a:rPr lang="en-US" sz="2000" b="1" dirty="0" smtClean="0"/>
              <a:t>Using original image</a:t>
            </a:r>
          </a:p>
        </p:txBody>
      </p:sp>
      <p:sp>
        <p:nvSpPr>
          <p:cNvPr id="13" name="Rectangle 12"/>
          <p:cNvSpPr/>
          <p:nvPr/>
        </p:nvSpPr>
        <p:spPr>
          <a:xfrm>
            <a:off x="609600" y="4400550"/>
            <a:ext cx="3390095" cy="646331"/>
          </a:xfrm>
          <a:prstGeom prst="rect">
            <a:avLst/>
          </a:prstGeom>
        </p:spPr>
        <p:txBody>
          <a:bodyPr wrap="none">
            <a:spAutoFit/>
          </a:bodyPr>
          <a:lstStyle/>
          <a:p>
            <a:pPr algn="ctr"/>
            <a:r>
              <a:rPr lang="en-US" b="1" dirty="0" smtClean="0"/>
              <a:t>Figure 7. </a:t>
            </a:r>
            <a:r>
              <a:rPr lang="en-US" dirty="0" smtClean="0"/>
              <a:t>result of </a:t>
            </a:r>
            <a:r>
              <a:rPr lang="en-US" dirty="0" err="1" smtClean="0"/>
              <a:t>NASNet</a:t>
            </a:r>
            <a:r>
              <a:rPr lang="en-US" dirty="0" smtClean="0"/>
              <a:t> Mobile </a:t>
            </a:r>
          </a:p>
          <a:p>
            <a:pPr algn="ctr"/>
            <a:r>
              <a:rPr lang="en-US" dirty="0" smtClean="0"/>
              <a:t>by using original image</a:t>
            </a:r>
          </a:p>
        </p:txBody>
      </p:sp>
      <p:sp>
        <p:nvSpPr>
          <p:cNvPr id="14" name="Rectangle 13"/>
          <p:cNvSpPr/>
          <p:nvPr/>
        </p:nvSpPr>
        <p:spPr>
          <a:xfrm>
            <a:off x="5317299" y="4400550"/>
            <a:ext cx="3218445" cy="646331"/>
          </a:xfrm>
          <a:prstGeom prst="rect">
            <a:avLst/>
          </a:prstGeom>
        </p:spPr>
        <p:txBody>
          <a:bodyPr wrap="none">
            <a:spAutoFit/>
          </a:bodyPr>
          <a:lstStyle/>
          <a:p>
            <a:pPr algn="ctr"/>
            <a:r>
              <a:rPr lang="en-US" b="1" dirty="0" smtClean="0"/>
              <a:t>Figure 8. </a:t>
            </a:r>
            <a:r>
              <a:rPr lang="en-US" dirty="0" smtClean="0"/>
              <a:t>result of </a:t>
            </a:r>
            <a:r>
              <a:rPr lang="en-US" dirty="0" err="1" smtClean="0"/>
              <a:t>NASNet</a:t>
            </a:r>
            <a:r>
              <a:rPr lang="en-US" dirty="0" smtClean="0"/>
              <a:t> Large</a:t>
            </a:r>
          </a:p>
          <a:p>
            <a:pPr algn="ctr"/>
            <a:r>
              <a:rPr lang="en-US" dirty="0" smtClean="0"/>
              <a:t>By using original image</a:t>
            </a:r>
          </a:p>
        </p:txBody>
      </p:sp>
      <p:sp>
        <p:nvSpPr>
          <p:cNvPr id="15" name="Rectangle 14"/>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A325A224-5391-41FA-ABE1-DAFEAAA3CB0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4. Results</a:t>
            </a:r>
            <a:endParaRPr lang="en-US" sz="3600" b="1" dirty="0"/>
          </a:p>
        </p:txBody>
      </p:sp>
      <p:pic>
        <p:nvPicPr>
          <p:cNvPr id="10" name="Picture 9" descr="Center nasnetlarge.png"/>
          <p:cNvPicPr>
            <a:picLocks noChangeAspect="1"/>
          </p:cNvPicPr>
          <p:nvPr/>
        </p:nvPicPr>
        <p:blipFill>
          <a:blip r:embed="rId2" cstate="print"/>
          <a:srcRect t="10256"/>
          <a:stretch>
            <a:fillRect/>
          </a:stretch>
        </p:blipFill>
        <p:spPr>
          <a:xfrm>
            <a:off x="4898692" y="1411491"/>
            <a:ext cx="3864308" cy="2989059"/>
          </a:xfrm>
          <a:prstGeom prst="rect">
            <a:avLst/>
          </a:prstGeom>
          <a:ln>
            <a:noFill/>
          </a:ln>
          <a:effectLst>
            <a:outerShdw blurRad="190500" algn="tl" rotWithShape="0">
              <a:srgbClr val="000000">
                <a:alpha val="70000"/>
              </a:srgbClr>
            </a:outerShdw>
          </a:effectLst>
        </p:spPr>
      </p:pic>
      <p:pic>
        <p:nvPicPr>
          <p:cNvPr id="11" name="Picture 10" descr="Center nasmobile.png"/>
          <p:cNvPicPr>
            <a:picLocks noChangeAspect="1"/>
          </p:cNvPicPr>
          <p:nvPr/>
        </p:nvPicPr>
        <p:blipFill>
          <a:blip r:embed="rId3" cstate="print"/>
          <a:srcRect t="9524"/>
          <a:stretch>
            <a:fillRect/>
          </a:stretch>
        </p:blipFill>
        <p:spPr>
          <a:xfrm>
            <a:off x="457200" y="1442456"/>
            <a:ext cx="3886200" cy="2963557"/>
          </a:xfrm>
          <a:prstGeom prst="rect">
            <a:avLst/>
          </a:prstGeom>
          <a:ln>
            <a:noFill/>
          </a:ln>
          <a:effectLst>
            <a:outerShdw blurRad="190500" algn="tl" rotWithShape="0">
              <a:srgbClr val="000000">
                <a:alpha val="70000"/>
              </a:srgbClr>
            </a:outerShdw>
          </a:effectLst>
        </p:spPr>
      </p:pic>
      <p:sp>
        <p:nvSpPr>
          <p:cNvPr id="12" name="Rectangle 11"/>
          <p:cNvSpPr/>
          <p:nvPr/>
        </p:nvSpPr>
        <p:spPr>
          <a:xfrm>
            <a:off x="2682892" y="971550"/>
            <a:ext cx="3930628" cy="400110"/>
          </a:xfrm>
          <a:prstGeom prst="rect">
            <a:avLst/>
          </a:prstGeom>
        </p:spPr>
        <p:txBody>
          <a:bodyPr wrap="none">
            <a:spAutoFit/>
          </a:bodyPr>
          <a:lstStyle/>
          <a:p>
            <a:pPr algn="thaiDist"/>
            <a:r>
              <a:rPr lang="en-US" sz="2000" b="1" dirty="0" smtClean="0"/>
              <a:t>Preprocessing with center cropping</a:t>
            </a:r>
          </a:p>
        </p:txBody>
      </p:sp>
      <p:sp>
        <p:nvSpPr>
          <p:cNvPr id="15" name="Rectangle 14"/>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4400550"/>
            <a:ext cx="3390095" cy="646331"/>
          </a:xfrm>
          <a:prstGeom prst="rect">
            <a:avLst/>
          </a:prstGeom>
        </p:spPr>
        <p:txBody>
          <a:bodyPr wrap="none">
            <a:spAutoFit/>
          </a:bodyPr>
          <a:lstStyle/>
          <a:p>
            <a:pPr algn="ctr"/>
            <a:r>
              <a:rPr lang="en-US" b="1" dirty="0" smtClean="0"/>
              <a:t>Figure 9. </a:t>
            </a:r>
            <a:r>
              <a:rPr lang="en-US" dirty="0" smtClean="0"/>
              <a:t>result of </a:t>
            </a:r>
            <a:r>
              <a:rPr lang="en-US" dirty="0" err="1" smtClean="0"/>
              <a:t>NASNet</a:t>
            </a:r>
            <a:r>
              <a:rPr lang="en-US" dirty="0" smtClean="0"/>
              <a:t> Mobile </a:t>
            </a:r>
          </a:p>
          <a:p>
            <a:pPr algn="ctr"/>
            <a:r>
              <a:rPr lang="en-US" dirty="0" smtClean="0"/>
              <a:t>with center cropping</a:t>
            </a:r>
          </a:p>
        </p:txBody>
      </p:sp>
      <p:sp>
        <p:nvSpPr>
          <p:cNvPr id="18" name="Rectangle 17"/>
          <p:cNvSpPr/>
          <p:nvPr/>
        </p:nvSpPr>
        <p:spPr>
          <a:xfrm>
            <a:off x="5278794" y="4400550"/>
            <a:ext cx="3295454" cy="646331"/>
          </a:xfrm>
          <a:prstGeom prst="rect">
            <a:avLst/>
          </a:prstGeom>
        </p:spPr>
        <p:txBody>
          <a:bodyPr wrap="none">
            <a:spAutoFit/>
          </a:bodyPr>
          <a:lstStyle/>
          <a:p>
            <a:pPr algn="ctr"/>
            <a:r>
              <a:rPr lang="en-US" b="1" dirty="0" smtClean="0"/>
              <a:t>Figure 10. </a:t>
            </a:r>
            <a:r>
              <a:rPr lang="en-US" dirty="0" smtClean="0"/>
              <a:t>result of </a:t>
            </a:r>
            <a:r>
              <a:rPr lang="en-US" dirty="0" err="1" smtClean="0"/>
              <a:t>NASNet</a:t>
            </a:r>
            <a:r>
              <a:rPr lang="en-US" dirty="0" smtClean="0"/>
              <a:t> Large</a:t>
            </a:r>
          </a:p>
          <a:p>
            <a:pPr algn="ctr"/>
            <a:r>
              <a:rPr lang="en-US" dirty="0" smtClean="0"/>
              <a:t>With center cropping</a:t>
            </a:r>
          </a:p>
        </p:txBody>
      </p:sp>
      <p:sp>
        <p:nvSpPr>
          <p:cNvPr id="13" name="Slide Number Placeholder 12"/>
          <p:cNvSpPr>
            <a:spLocks noGrp="1"/>
          </p:cNvSpPr>
          <p:nvPr>
            <p:ph type="sldNum" sz="quarter" idx="12"/>
          </p:nvPr>
        </p:nvSpPr>
        <p:spPr/>
        <p:txBody>
          <a:bodyPr/>
          <a:lstStyle/>
          <a:p>
            <a:fld id="{A325A224-5391-41FA-ABE1-DAFEAAA3CB0A}" type="slidenum">
              <a:rPr lang="en-US" sz="1400" b="1" smtClean="0"/>
              <a:pPr/>
              <a:t>18</a:t>
            </a:fld>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4. Results</a:t>
            </a:r>
            <a:endParaRPr lang="en-US" sz="3600" b="1" dirty="0"/>
          </a:p>
        </p:txBody>
      </p:sp>
      <p:graphicFrame>
        <p:nvGraphicFramePr>
          <p:cNvPr id="11" name="Table 10"/>
          <p:cNvGraphicFramePr>
            <a:graphicFrameLocks noGrp="1"/>
          </p:cNvGraphicFramePr>
          <p:nvPr/>
        </p:nvGraphicFramePr>
        <p:xfrm>
          <a:off x="198120" y="1809750"/>
          <a:ext cx="8763000" cy="1701800"/>
        </p:xfrm>
        <a:graphic>
          <a:graphicData uri="http://schemas.openxmlformats.org/drawingml/2006/table">
            <a:tbl>
              <a:tblPr firstRow="1" bandRow="1">
                <a:tableStyleId>{D7AC3CCA-C797-4891-BE02-D94E43425B78}</a:tableStyleId>
              </a:tblPr>
              <a:tblGrid>
                <a:gridCol w="1524000"/>
                <a:gridCol w="990600"/>
                <a:gridCol w="1066800"/>
                <a:gridCol w="762000"/>
                <a:gridCol w="685800"/>
                <a:gridCol w="990600"/>
                <a:gridCol w="1066800"/>
                <a:gridCol w="914400"/>
                <a:gridCol w="762000"/>
              </a:tblGrid>
              <a:tr h="370840">
                <a:tc rowSpan="2">
                  <a:txBody>
                    <a:bodyPr/>
                    <a:lstStyle/>
                    <a:p>
                      <a:pPr algn="ctr"/>
                      <a:endParaRPr lang="en-US" dirty="0"/>
                    </a:p>
                  </a:txBody>
                  <a:tcPr>
                    <a:solidFill>
                      <a:schemeClr val="bg1">
                        <a:lumMod val="75000"/>
                      </a:schemeClr>
                    </a:solidFill>
                  </a:tcPr>
                </a:tc>
                <a:tc gridSpan="4">
                  <a:txBody>
                    <a:bodyPr/>
                    <a:lstStyle/>
                    <a:p>
                      <a:pPr algn="ctr"/>
                      <a:r>
                        <a:rPr lang="en-US" dirty="0" smtClean="0"/>
                        <a:t>Original image</a:t>
                      </a:r>
                      <a:endParaRPr lang="en-US"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gridSpan="4">
                  <a:txBody>
                    <a:bodyPr/>
                    <a:lstStyle/>
                    <a:p>
                      <a:pPr algn="ctr"/>
                      <a:r>
                        <a:rPr lang="en-US" dirty="0" smtClean="0"/>
                        <a:t>Preprocessing with</a:t>
                      </a:r>
                      <a:r>
                        <a:rPr lang="en-US" baseline="0" dirty="0" smtClean="0"/>
                        <a:t> center cropping</a:t>
                      </a:r>
                      <a:endParaRPr lang="en-US"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r>
                        <a:rPr lang="en-US" sz="1700" b="1" dirty="0" smtClean="0"/>
                        <a:t>Avg.</a:t>
                      </a:r>
                    </a:p>
                    <a:p>
                      <a:pPr algn="ctr"/>
                      <a:r>
                        <a:rPr lang="en-US" sz="1700" b="1" dirty="0" smtClean="0"/>
                        <a:t>Accuracy</a:t>
                      </a:r>
                      <a:endParaRPr lang="en-US" sz="1700" b="1" dirty="0"/>
                    </a:p>
                  </a:txBody>
                  <a:tcPr anchor="ctr">
                    <a:solidFill>
                      <a:schemeClr val="accent5">
                        <a:lumMod val="75000"/>
                      </a:schemeClr>
                    </a:solidFill>
                  </a:tcPr>
                </a:tc>
                <a:tc>
                  <a:txBody>
                    <a:bodyPr/>
                    <a:lstStyle/>
                    <a:p>
                      <a:pPr algn="ctr"/>
                      <a:r>
                        <a:rPr lang="en-US" sz="1700" b="1" dirty="0" smtClean="0"/>
                        <a:t>Avg.</a:t>
                      </a:r>
                    </a:p>
                    <a:p>
                      <a:pPr algn="ctr"/>
                      <a:r>
                        <a:rPr lang="en-US" sz="1700" b="1" dirty="0" smtClean="0"/>
                        <a:t>Precision</a:t>
                      </a:r>
                      <a:endParaRPr lang="en-US" sz="1700" b="1" dirty="0"/>
                    </a:p>
                  </a:txBody>
                  <a:tcPr anchor="ctr">
                    <a:solidFill>
                      <a:schemeClr val="accent5">
                        <a:lumMod val="75000"/>
                      </a:schemeClr>
                    </a:solidFill>
                  </a:tcPr>
                </a:tc>
                <a:tc>
                  <a:txBody>
                    <a:bodyPr/>
                    <a:lstStyle/>
                    <a:p>
                      <a:pPr algn="ctr"/>
                      <a:r>
                        <a:rPr lang="en-US" sz="1700" b="1" dirty="0" smtClean="0"/>
                        <a:t>Avg.</a:t>
                      </a:r>
                    </a:p>
                    <a:p>
                      <a:pPr algn="ctr"/>
                      <a:r>
                        <a:rPr lang="en-US" sz="1700" b="1" dirty="0" smtClean="0"/>
                        <a:t>Recall</a:t>
                      </a:r>
                      <a:endParaRPr lang="en-US" sz="1700" b="1" dirty="0"/>
                    </a:p>
                  </a:txBody>
                  <a:tcPr anchor="ctr">
                    <a:solidFill>
                      <a:schemeClr val="accent5">
                        <a:lumMod val="75000"/>
                      </a:schemeClr>
                    </a:solidFill>
                  </a:tcPr>
                </a:tc>
                <a:tc>
                  <a:txBody>
                    <a:bodyPr/>
                    <a:lstStyle/>
                    <a:p>
                      <a:pPr algn="ctr"/>
                      <a:r>
                        <a:rPr lang="en-US" sz="1700" b="1" dirty="0" smtClean="0"/>
                        <a:t>F1</a:t>
                      </a:r>
                      <a:endParaRPr lang="en-US" sz="1700" b="1" dirty="0"/>
                    </a:p>
                  </a:txBody>
                  <a:tcPr anchor="ctr">
                    <a:solidFill>
                      <a:schemeClr val="accent5">
                        <a:lumMod val="75000"/>
                      </a:schemeClr>
                    </a:solidFill>
                  </a:tcPr>
                </a:tc>
                <a:tc>
                  <a:txBody>
                    <a:bodyPr/>
                    <a:lstStyle/>
                    <a:p>
                      <a:pPr algn="ctr"/>
                      <a:r>
                        <a:rPr lang="en-US" sz="1700" b="1" dirty="0" smtClean="0"/>
                        <a:t>Avg.</a:t>
                      </a:r>
                    </a:p>
                    <a:p>
                      <a:pPr algn="ctr"/>
                      <a:r>
                        <a:rPr lang="en-US" sz="1700" b="1" dirty="0" smtClean="0"/>
                        <a:t>Accuracy</a:t>
                      </a:r>
                      <a:endParaRPr lang="en-US" sz="1700" b="1" dirty="0"/>
                    </a:p>
                  </a:txBody>
                  <a:tcPr anchor="ctr">
                    <a:solidFill>
                      <a:schemeClr val="accent5">
                        <a:lumMod val="75000"/>
                      </a:schemeClr>
                    </a:solidFill>
                  </a:tcPr>
                </a:tc>
                <a:tc>
                  <a:txBody>
                    <a:bodyPr/>
                    <a:lstStyle/>
                    <a:p>
                      <a:pPr algn="ctr"/>
                      <a:r>
                        <a:rPr lang="en-US" sz="1700" b="1" dirty="0" smtClean="0"/>
                        <a:t>Avg.</a:t>
                      </a:r>
                    </a:p>
                    <a:p>
                      <a:pPr algn="ctr"/>
                      <a:r>
                        <a:rPr lang="en-US" sz="1700" b="1" dirty="0" smtClean="0"/>
                        <a:t>Precision</a:t>
                      </a:r>
                      <a:endParaRPr lang="en-US" sz="1700" b="1" dirty="0"/>
                    </a:p>
                  </a:txBody>
                  <a:tcPr anchor="ctr">
                    <a:solidFill>
                      <a:schemeClr val="accent5">
                        <a:lumMod val="75000"/>
                      </a:schemeClr>
                    </a:solidFill>
                  </a:tcPr>
                </a:tc>
                <a:tc>
                  <a:txBody>
                    <a:bodyPr/>
                    <a:lstStyle/>
                    <a:p>
                      <a:pPr algn="ctr"/>
                      <a:r>
                        <a:rPr lang="en-US" sz="1700" b="1" dirty="0" smtClean="0"/>
                        <a:t>Avg.</a:t>
                      </a:r>
                    </a:p>
                    <a:p>
                      <a:pPr algn="ctr"/>
                      <a:r>
                        <a:rPr lang="en-US" sz="1700" b="1" dirty="0" smtClean="0"/>
                        <a:t>Recall</a:t>
                      </a:r>
                      <a:endParaRPr lang="en-US" sz="1700" b="1" dirty="0"/>
                    </a:p>
                  </a:txBody>
                  <a:tcPr anchor="ctr">
                    <a:solidFill>
                      <a:schemeClr val="accent5">
                        <a:lumMod val="75000"/>
                      </a:schemeClr>
                    </a:solidFill>
                  </a:tcPr>
                </a:tc>
                <a:tc>
                  <a:txBody>
                    <a:bodyPr/>
                    <a:lstStyle/>
                    <a:p>
                      <a:pPr algn="ctr"/>
                      <a:r>
                        <a:rPr lang="en-US" sz="1700" b="1" dirty="0" smtClean="0"/>
                        <a:t>F1</a:t>
                      </a:r>
                      <a:endParaRPr lang="en-US" sz="1700" b="1" dirty="0"/>
                    </a:p>
                  </a:txBody>
                  <a:tcPr anchor="ctr">
                    <a:solidFill>
                      <a:schemeClr val="accent5">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err="1" smtClean="0"/>
                        <a:t>NASNet</a:t>
                      </a:r>
                      <a:r>
                        <a:rPr lang="en-US" sz="1700" b="1" baseline="0" dirty="0" err="1" smtClean="0"/>
                        <a:t>Mobile</a:t>
                      </a:r>
                      <a:endParaRPr lang="en-US" sz="1700" b="1" dirty="0"/>
                    </a:p>
                  </a:txBody>
                  <a:tcPr>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75.61</a:t>
                      </a:r>
                      <a:endParaRPr lang="en-US" sz="1800" b="0" i="0" u="none" strike="noStrike" dirty="0" smtClean="0">
                        <a:solidFill>
                          <a:srgbClr val="000000"/>
                        </a:solidFill>
                        <a:latin typeface="+mn-lt"/>
                      </a:endParaRPr>
                    </a:p>
                  </a:txBody>
                  <a:tcPr marL="9525" marR="9525" marT="9525" marB="0" anchor="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76.39</a:t>
                      </a:r>
                      <a:endParaRPr lang="en-US" sz="1800" b="0" i="0" u="none" strike="noStrike" dirty="0" smtClean="0">
                        <a:solidFill>
                          <a:srgbClr val="000000"/>
                        </a:solidFill>
                        <a:latin typeface="+mn-lt"/>
                      </a:endParaRPr>
                    </a:p>
                  </a:txBody>
                  <a:tcPr marL="9525" marR="9525" marT="9525" marB="0" anchor="b">
                    <a:solidFill>
                      <a:schemeClr val="accent5">
                        <a:lumMod val="20000"/>
                        <a:lumOff val="80000"/>
                      </a:schemeClr>
                    </a:solidFill>
                  </a:tcPr>
                </a:tc>
                <a:tc>
                  <a:txBody>
                    <a:bodyPr/>
                    <a:lstStyle/>
                    <a:p>
                      <a:pPr algn="ctr" fontAlgn="b"/>
                      <a:r>
                        <a:rPr lang="en-US" sz="1800" u="none" strike="noStrike" dirty="0" smtClean="0"/>
                        <a:t>79.09</a:t>
                      </a:r>
                      <a:endParaRPr lang="en-US" sz="1800" b="0" i="0" u="none" strike="noStrike" dirty="0">
                        <a:solidFill>
                          <a:srgbClr val="000000"/>
                        </a:solidFill>
                        <a:latin typeface="Calibri"/>
                      </a:endParaRPr>
                    </a:p>
                  </a:txBody>
                  <a:tcPr marL="9525" marR="9525" marT="9525" marB="0" anchor="b">
                    <a:solidFill>
                      <a:schemeClr val="accent5">
                        <a:lumMod val="20000"/>
                        <a:lumOff val="80000"/>
                      </a:schemeClr>
                    </a:solidFill>
                  </a:tcPr>
                </a:tc>
                <a:tc>
                  <a:txBody>
                    <a:bodyPr/>
                    <a:lstStyle/>
                    <a:p>
                      <a:pPr algn="ctr" fontAlgn="b"/>
                      <a:r>
                        <a:rPr lang="en-US" sz="1800" u="none" strike="noStrike" dirty="0" smtClean="0"/>
                        <a:t>76.39</a:t>
                      </a:r>
                      <a:endParaRPr lang="en-US" sz="1800" b="0" i="0" u="none" strike="noStrike" dirty="0">
                        <a:solidFill>
                          <a:srgbClr val="000000"/>
                        </a:solidFill>
                        <a:latin typeface="Calibri"/>
                      </a:endParaRPr>
                    </a:p>
                  </a:txBody>
                  <a:tcPr marL="9525" marR="9525" marT="9525" marB="0" anchor="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76.57</a:t>
                      </a:r>
                      <a:endParaRPr lang="en-US" sz="1800" b="0" i="0" u="none" strike="noStrike" dirty="0" smtClean="0">
                        <a:solidFill>
                          <a:srgbClr val="000000"/>
                        </a:solidFill>
                        <a:latin typeface="+mn-lt"/>
                      </a:endParaRPr>
                    </a:p>
                  </a:txBody>
                  <a:tcPr marL="9525" marR="9525" marT="9525" marB="0" anchor="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77.2</a:t>
                      </a:r>
                      <a:endParaRPr lang="en-US" sz="1800" b="0" i="0" u="none" strike="noStrike" dirty="0" smtClean="0">
                        <a:solidFill>
                          <a:srgbClr val="000000"/>
                        </a:solidFill>
                        <a:latin typeface="+mn-lt"/>
                      </a:endParaRPr>
                    </a:p>
                  </a:txBody>
                  <a:tcPr marL="9525" marR="9525" marT="9525" marB="0" anchor="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79.45</a:t>
                      </a:r>
                      <a:endParaRPr lang="en-US" sz="1800" b="0" i="0" u="none" strike="noStrike" dirty="0">
                        <a:solidFill>
                          <a:srgbClr val="000000"/>
                        </a:solidFill>
                        <a:latin typeface="Calibri"/>
                      </a:endParaRPr>
                    </a:p>
                  </a:txBody>
                  <a:tcPr marL="9525" marR="9525" marT="9525" marB="0" anchor="b">
                    <a:solidFill>
                      <a:schemeClr val="accent5">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77.17</a:t>
                      </a:r>
                      <a:endParaRPr lang="en-US" sz="1800" b="0" i="0" u="none" strike="noStrike" dirty="0">
                        <a:solidFill>
                          <a:srgbClr val="000000"/>
                        </a:solidFill>
                        <a:latin typeface="Calibri"/>
                      </a:endParaRPr>
                    </a:p>
                  </a:txBody>
                  <a:tcPr marL="9525" marR="9525" marT="9525" marB="0" anchor="b">
                    <a:solidFill>
                      <a:schemeClr val="accent5">
                        <a:lumMod val="20000"/>
                        <a:lumOff val="80000"/>
                      </a:schemeClr>
                    </a:solidFill>
                  </a:tcPr>
                </a:tc>
              </a:tr>
              <a:tr h="248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err="1" smtClean="0"/>
                        <a:t>NASNetLarge</a:t>
                      </a:r>
                      <a:endParaRPr lang="en-US" sz="1700" b="1" dirty="0" smtClean="0"/>
                    </a:p>
                  </a:txBody>
                  <a:tcPr>
                    <a:solidFill>
                      <a:schemeClr val="accent5">
                        <a:lumMod val="60000"/>
                        <a:lumOff val="40000"/>
                      </a:schemeClr>
                    </a:solidFill>
                  </a:tcPr>
                </a:tc>
                <a:tc>
                  <a:txBody>
                    <a:bodyPr/>
                    <a:lstStyle/>
                    <a:p>
                      <a:pPr algn="ctr" fontAlgn="b"/>
                      <a:r>
                        <a:rPr lang="en-US" sz="1800" u="none" strike="noStrike" dirty="0"/>
                        <a:t>88.42</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89.65</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89.25</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88.46</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89.41</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89.19</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91.48</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c>
                  <a:txBody>
                    <a:bodyPr/>
                    <a:lstStyle/>
                    <a:p>
                      <a:pPr algn="ctr" fontAlgn="b"/>
                      <a:r>
                        <a:rPr lang="en-US" sz="1800" u="none" strike="noStrike" dirty="0"/>
                        <a:t>89.62</a:t>
                      </a:r>
                      <a:endParaRPr lang="en-US" sz="1800" b="0" i="0" u="none" strike="noStrike" dirty="0">
                        <a:solidFill>
                          <a:srgbClr val="000000"/>
                        </a:solidFill>
                        <a:latin typeface="Calibri"/>
                      </a:endParaRPr>
                    </a:p>
                  </a:txBody>
                  <a:tcPr marL="9525" marR="9525" marT="9525" marB="0" anchor="b">
                    <a:solidFill>
                      <a:schemeClr val="accent5">
                        <a:lumMod val="60000"/>
                        <a:lumOff val="40000"/>
                      </a:schemeClr>
                    </a:solidFill>
                  </a:tcPr>
                </a:tc>
              </a:tr>
            </a:tbl>
          </a:graphicData>
        </a:graphic>
      </p:graphicFrame>
      <p:sp>
        <p:nvSpPr>
          <p:cNvPr id="6" name="Rectangle 5"/>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364218"/>
            <a:ext cx="6096000" cy="369332"/>
          </a:xfrm>
          <a:prstGeom prst="rect">
            <a:avLst/>
          </a:prstGeom>
        </p:spPr>
        <p:txBody>
          <a:bodyPr wrap="square">
            <a:spAutoFit/>
          </a:bodyPr>
          <a:lstStyle/>
          <a:p>
            <a:r>
              <a:rPr lang="en-US" b="1" dirty="0" smtClean="0"/>
              <a:t>Table 1. </a:t>
            </a:r>
            <a:r>
              <a:rPr lang="en-US" dirty="0" smtClean="0"/>
              <a:t>validation results of </a:t>
            </a:r>
            <a:r>
              <a:rPr lang="en-US" dirty="0" err="1" smtClean="0"/>
              <a:t>NASNet</a:t>
            </a:r>
            <a:r>
              <a:rPr lang="en-US" dirty="0" smtClean="0"/>
              <a:t> Mobile and Large</a:t>
            </a:r>
          </a:p>
        </p:txBody>
      </p:sp>
      <p:sp>
        <p:nvSpPr>
          <p:cNvPr id="9" name="Slide Number Placeholder 8"/>
          <p:cNvSpPr>
            <a:spLocks noGrp="1"/>
          </p:cNvSpPr>
          <p:nvPr>
            <p:ph type="sldNum" sz="quarter" idx="12"/>
          </p:nvPr>
        </p:nvSpPr>
        <p:spPr/>
        <p:txBody>
          <a:bodyPr/>
          <a:lstStyle/>
          <a:p>
            <a:fld id="{A325A224-5391-41FA-ABE1-DAFEAAA3CB0A}" type="slidenum">
              <a:rPr lang="en-US" sz="1400" b="1" smtClean="0"/>
              <a:pPr/>
              <a:t>19</a:t>
            </a:fld>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pic>
        <p:nvPicPr>
          <p:cNvPr id="7" name="Content Placeholder 3" descr="bg2.jpg"/>
          <p:cNvPicPr>
            <a:picLocks noGrp="1" noChangeAspect="1"/>
          </p:cNvPicPr>
          <p:nvPr>
            <p:ph idx="1"/>
          </p:nvPr>
        </p:nvPicPr>
        <p:blipFill>
          <a:blip r:embed="rId3" cstate="print"/>
          <a:srcRect t="23888" r="22807" b="834"/>
          <a:stretch>
            <a:fillRect/>
          </a:stretch>
        </p:blipFill>
        <p:spPr>
          <a:xfrm>
            <a:off x="0" y="0"/>
            <a:ext cx="1676400" cy="5162550"/>
          </a:xfrm>
          <a:prstGeom prst="rect">
            <a:avLst/>
          </a:prstGeom>
          <a:noFill/>
          <a:ln>
            <a:noFill/>
          </a:ln>
        </p:spPr>
      </p:pic>
      <p:sp>
        <p:nvSpPr>
          <p:cNvPr id="5" name="Rectangle 4"/>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205979"/>
            <a:ext cx="8229600" cy="689371"/>
          </a:xfrm>
        </p:spPr>
        <p:txBody>
          <a:bodyPr>
            <a:normAutofit/>
          </a:bodyPr>
          <a:lstStyle/>
          <a:p>
            <a:pPr algn="r"/>
            <a:r>
              <a:rPr lang="en-US" sz="3600" b="1" dirty="0" smtClean="0"/>
              <a:t>Outline</a:t>
            </a:r>
            <a:endParaRPr lang="en-US" sz="3600" b="1" dirty="0"/>
          </a:p>
        </p:txBody>
      </p:sp>
      <p:sp>
        <p:nvSpPr>
          <p:cNvPr id="9" name="TextBox 8"/>
          <p:cNvSpPr txBox="1"/>
          <p:nvPr/>
        </p:nvSpPr>
        <p:spPr>
          <a:xfrm>
            <a:off x="2743200" y="1276350"/>
            <a:ext cx="3276600" cy="2308324"/>
          </a:xfrm>
          <a:prstGeom prst="rect">
            <a:avLst/>
          </a:prstGeom>
          <a:noFill/>
        </p:spPr>
        <p:txBody>
          <a:bodyPr wrap="square" rtlCol="0">
            <a:spAutoFit/>
          </a:bodyPr>
          <a:lstStyle/>
          <a:p>
            <a:pPr marL="342900" indent="-342900">
              <a:buAutoNum type="arabicPeriod"/>
            </a:pPr>
            <a:r>
              <a:rPr lang="en-US" sz="2400" dirty="0" smtClean="0"/>
              <a:t>Background</a:t>
            </a:r>
          </a:p>
          <a:p>
            <a:pPr marL="342900" indent="-342900">
              <a:buAutoNum type="arabicPeriod"/>
            </a:pPr>
            <a:r>
              <a:rPr lang="en-US" sz="2400" dirty="0" smtClean="0"/>
              <a:t>Objectives</a:t>
            </a:r>
          </a:p>
          <a:p>
            <a:pPr marL="342900" indent="-342900">
              <a:buAutoNum type="arabicPeriod"/>
            </a:pPr>
            <a:r>
              <a:rPr lang="en-US" sz="2400" dirty="0" smtClean="0"/>
              <a:t>Methodology</a:t>
            </a:r>
          </a:p>
          <a:p>
            <a:pPr marL="342900" indent="-342900">
              <a:buAutoNum type="arabicPeriod"/>
            </a:pPr>
            <a:r>
              <a:rPr lang="en-US" sz="2400" dirty="0" smtClean="0"/>
              <a:t>Results</a:t>
            </a:r>
          </a:p>
          <a:p>
            <a:pPr marL="342900" indent="-342900">
              <a:buAutoNum type="arabicPeriod"/>
            </a:pPr>
            <a:r>
              <a:rPr lang="en-US" sz="2400" dirty="0" smtClean="0"/>
              <a:t>Conclusion</a:t>
            </a:r>
          </a:p>
          <a:p>
            <a:pPr marL="342900" indent="-342900">
              <a:buAutoNum type="arabicPeriod"/>
            </a:pPr>
            <a:r>
              <a:rPr lang="en-US" sz="2400" dirty="0" smtClean="0"/>
              <a:t>Future works</a:t>
            </a:r>
          </a:p>
        </p:txBody>
      </p:sp>
      <p:sp>
        <p:nvSpPr>
          <p:cNvPr id="10" name="Slide Number Placeholder 9"/>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2</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g11.jpg"/>
          <p:cNvPicPr>
            <a:picLocks noChangeAspect="1"/>
          </p:cNvPicPr>
          <p:nvPr/>
        </p:nvPicPr>
        <p:blipFill>
          <a:blip r:embed="rId2" cstate="print"/>
          <a:srcRect l="18292"/>
          <a:stretch>
            <a:fillRect/>
          </a:stretch>
        </p:blipFill>
        <p:spPr>
          <a:xfrm>
            <a:off x="0" y="0"/>
            <a:ext cx="170185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5. Conclusions</a:t>
            </a:r>
            <a:endParaRPr lang="en-US" sz="3600" b="1" dirty="0"/>
          </a:p>
        </p:txBody>
      </p:sp>
      <p:sp>
        <p:nvSpPr>
          <p:cNvPr id="9" name="Rectangle 8"/>
          <p:cNvSpPr/>
          <p:nvPr/>
        </p:nvSpPr>
        <p:spPr>
          <a:xfrm>
            <a:off x="1905000" y="1274624"/>
            <a:ext cx="6858000" cy="2862322"/>
          </a:xfrm>
          <a:prstGeom prst="rect">
            <a:avLst/>
          </a:prstGeom>
        </p:spPr>
        <p:txBody>
          <a:bodyPr wrap="square">
            <a:spAutoFit/>
          </a:bodyPr>
          <a:lstStyle/>
          <a:p>
            <a:pPr algn="thaiDist"/>
            <a:r>
              <a:rPr lang="en-US" dirty="0" smtClean="0"/>
              <a:t>The operation of the image preprocessing by using a center crop that focused specifically on the images was able increase the accuracy of the image classification.</a:t>
            </a:r>
          </a:p>
          <a:p>
            <a:pPr algn="thaiDist"/>
            <a:endParaRPr lang="en-US" dirty="0" smtClean="0"/>
          </a:p>
          <a:p>
            <a:pPr algn="thaiDist"/>
            <a:r>
              <a:rPr lang="en-US" dirty="0" smtClean="0"/>
              <a:t>thus, the validation indices results proved to be better than using the original images. </a:t>
            </a:r>
          </a:p>
          <a:p>
            <a:pPr algn="thaiDist"/>
            <a:endParaRPr lang="en-US" dirty="0" smtClean="0"/>
          </a:p>
          <a:p>
            <a:pPr algn="thaiDist"/>
            <a:r>
              <a:rPr lang="en-US" dirty="0" smtClean="0"/>
              <a:t>Furthermore, the method in this paper could be applied to other medical image problems and other fields relevant to image classification.</a:t>
            </a:r>
            <a:endParaRPr lang="en-US" dirty="0"/>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20</a:t>
            </a:fld>
            <a:endParaRPr 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g11.jpg"/>
          <p:cNvPicPr>
            <a:picLocks noChangeAspect="1"/>
          </p:cNvPicPr>
          <p:nvPr/>
        </p:nvPicPr>
        <p:blipFill>
          <a:blip r:embed="rId3" cstate="print"/>
          <a:srcRect l="18292"/>
          <a:stretch>
            <a:fillRect/>
          </a:stretch>
        </p:blipFill>
        <p:spPr>
          <a:xfrm>
            <a:off x="0" y="0"/>
            <a:ext cx="170185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6. Future works</a:t>
            </a:r>
            <a:endParaRPr lang="en-US" sz="3600" b="1" dirty="0"/>
          </a:p>
        </p:txBody>
      </p:sp>
      <p:sp>
        <p:nvSpPr>
          <p:cNvPr id="6" name="Rectangle 5"/>
          <p:cNvSpPr/>
          <p:nvPr/>
        </p:nvSpPr>
        <p:spPr>
          <a:xfrm>
            <a:off x="2209800" y="1200150"/>
            <a:ext cx="6019800" cy="3416320"/>
          </a:xfrm>
          <a:prstGeom prst="rect">
            <a:avLst/>
          </a:prstGeom>
        </p:spPr>
        <p:txBody>
          <a:bodyPr wrap="square">
            <a:spAutoFit/>
          </a:bodyPr>
          <a:lstStyle/>
          <a:p>
            <a:pPr algn="thaiDist"/>
            <a:r>
              <a:rPr lang="en-US" b="1" dirty="0" smtClean="0"/>
              <a:t>- Image Preprocessing</a:t>
            </a:r>
          </a:p>
          <a:p>
            <a:pPr algn="thaiDist"/>
            <a:r>
              <a:rPr lang="en-US" dirty="0" smtClean="0"/>
              <a:t>	In the forward work need to an automatic image cropping algorithm for more conveniently. </a:t>
            </a:r>
          </a:p>
          <a:p>
            <a:pPr algn="thaiDist"/>
            <a:r>
              <a:rPr lang="en-US" dirty="0" smtClean="0"/>
              <a:t>(</a:t>
            </a:r>
            <a:r>
              <a:rPr lang="en-US" dirty="0" err="1" smtClean="0"/>
              <a:t>Jaiswal</a:t>
            </a:r>
            <a:r>
              <a:rPr lang="en-US" dirty="0" smtClean="0"/>
              <a:t> and </a:t>
            </a:r>
            <a:r>
              <a:rPr lang="en-US" dirty="0" err="1" smtClean="0"/>
              <a:t>Meghrajani</a:t>
            </a:r>
            <a:r>
              <a:rPr lang="en-US" dirty="0" smtClean="0"/>
              <a:t> 2015; Deng, Cui et al. 2018)</a:t>
            </a:r>
          </a:p>
          <a:p>
            <a:pPr algn="thaiDist"/>
            <a:r>
              <a:rPr lang="en-US" dirty="0" smtClean="0"/>
              <a:t>	</a:t>
            </a:r>
          </a:p>
          <a:p>
            <a:r>
              <a:rPr lang="en-US" b="1" dirty="0" smtClean="0"/>
              <a:t>- 6 Major improvements on CNNs </a:t>
            </a:r>
            <a:r>
              <a:rPr lang="en-US" dirty="0" smtClean="0"/>
              <a:t>(</a:t>
            </a:r>
            <a:r>
              <a:rPr lang="en-US" dirty="0" err="1" smtClean="0"/>
              <a:t>Gu</a:t>
            </a:r>
            <a:r>
              <a:rPr lang="en-US" dirty="0" smtClean="0"/>
              <a:t>, Wang et al. 2015):</a:t>
            </a:r>
            <a:endParaRPr lang="en-US" b="1" dirty="0" smtClean="0"/>
          </a:p>
          <a:p>
            <a:pPr lvl="2"/>
            <a:r>
              <a:rPr lang="en-US" dirty="0" smtClean="0"/>
              <a:t>1. </a:t>
            </a:r>
            <a:r>
              <a:rPr lang="en-US" dirty="0" err="1" smtClean="0"/>
              <a:t>Convolutional</a:t>
            </a:r>
            <a:r>
              <a:rPr lang="en-US" dirty="0" smtClean="0"/>
              <a:t> Layer</a:t>
            </a:r>
          </a:p>
          <a:p>
            <a:pPr lvl="2"/>
            <a:r>
              <a:rPr lang="en-US" dirty="0" smtClean="0"/>
              <a:t>2. Pooling Layer</a:t>
            </a:r>
          </a:p>
          <a:p>
            <a:pPr lvl="2"/>
            <a:r>
              <a:rPr lang="en-US" dirty="0" smtClean="0"/>
              <a:t>3. Activation Function</a:t>
            </a:r>
          </a:p>
          <a:p>
            <a:pPr lvl="2"/>
            <a:r>
              <a:rPr lang="en-US" dirty="0" smtClean="0"/>
              <a:t>4. Loss Function</a:t>
            </a:r>
          </a:p>
          <a:p>
            <a:pPr lvl="2"/>
            <a:r>
              <a:rPr lang="en-US" dirty="0" smtClean="0"/>
              <a:t>5. Regularization</a:t>
            </a:r>
          </a:p>
          <a:p>
            <a:pPr lvl="2"/>
            <a:r>
              <a:rPr lang="en-US" dirty="0" smtClean="0"/>
              <a:t>6. Data Augmentation</a:t>
            </a:r>
          </a:p>
        </p:txBody>
      </p:sp>
      <p:sp>
        <p:nvSpPr>
          <p:cNvPr id="9" name="Rectangle 8"/>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21</a:t>
            </a:fld>
            <a:endParaRPr lang="en-US"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g10.jpg"/>
          <p:cNvPicPr>
            <a:picLocks noChangeAspect="1"/>
          </p:cNvPicPr>
          <p:nvPr/>
        </p:nvPicPr>
        <p:blipFill>
          <a:blip r:embed="rId3" cstate="print"/>
          <a:srcRect l="7820" r="13978"/>
          <a:stretch>
            <a:fillRect/>
          </a:stretch>
        </p:blipFill>
        <p:spPr>
          <a:xfrm>
            <a:off x="0" y="0"/>
            <a:ext cx="15240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Acknowledgments</a:t>
            </a:r>
            <a:endParaRPr lang="en-US" sz="3600" b="1" dirty="0"/>
          </a:p>
        </p:txBody>
      </p:sp>
      <p:sp>
        <p:nvSpPr>
          <p:cNvPr id="9" name="Rectangle 8"/>
          <p:cNvSpPr/>
          <p:nvPr/>
        </p:nvSpPr>
        <p:spPr>
          <a:xfrm>
            <a:off x="1676400" y="971550"/>
            <a:ext cx="7239000" cy="1846659"/>
          </a:xfrm>
          <a:prstGeom prst="rect">
            <a:avLst/>
          </a:prstGeom>
        </p:spPr>
        <p:txBody>
          <a:bodyPr wrap="square">
            <a:spAutoFit/>
          </a:bodyPr>
          <a:lstStyle/>
          <a:p>
            <a:pPr algn="thaiDist">
              <a:lnSpc>
                <a:spcPct val="150000"/>
              </a:lnSpc>
              <a:buFont typeface="Arial" pitchFamily="34" charset="0"/>
              <a:buChar char="•"/>
            </a:pPr>
            <a:r>
              <a:rPr lang="en-US" sz="1900" dirty="0" smtClean="0"/>
              <a:t>  Ministry of Science and Technology of the Republic of China, Taiwan</a:t>
            </a:r>
          </a:p>
          <a:p>
            <a:pPr algn="thaiDist">
              <a:lnSpc>
                <a:spcPct val="150000"/>
              </a:lnSpc>
              <a:buFont typeface="Arial" pitchFamily="34" charset="0"/>
              <a:buChar char="•"/>
            </a:pPr>
            <a:r>
              <a:rPr lang="en-US" sz="1900" dirty="0" smtClean="0"/>
              <a:t>  National </a:t>
            </a:r>
            <a:r>
              <a:rPr lang="en-US" sz="1900" dirty="0" err="1" smtClean="0"/>
              <a:t>Pingtung</a:t>
            </a:r>
            <a:r>
              <a:rPr lang="en-US" sz="1900" dirty="0" smtClean="0"/>
              <a:t> University of Science and technology, Taiwan</a:t>
            </a:r>
          </a:p>
          <a:p>
            <a:pPr algn="thaiDist">
              <a:lnSpc>
                <a:spcPct val="150000"/>
              </a:lnSpc>
              <a:buFont typeface="Arial" pitchFamily="34" charset="0"/>
              <a:buChar char="•"/>
            </a:pPr>
            <a:r>
              <a:rPr lang="en-US" sz="1900" dirty="0" smtClean="0"/>
              <a:t>  </a:t>
            </a:r>
            <a:r>
              <a:rPr lang="en-US" sz="1900" dirty="0" err="1" smtClean="0"/>
              <a:t>Suratthani</a:t>
            </a:r>
            <a:r>
              <a:rPr lang="en-US" sz="1900" dirty="0" smtClean="0"/>
              <a:t> </a:t>
            </a:r>
            <a:r>
              <a:rPr lang="en-US" sz="1900" dirty="0" err="1" smtClean="0"/>
              <a:t>Rajabhat</a:t>
            </a:r>
            <a:r>
              <a:rPr lang="en-US" sz="1900" dirty="0" smtClean="0"/>
              <a:t> University, Thailand</a:t>
            </a:r>
          </a:p>
          <a:p>
            <a:pPr algn="thaiDist">
              <a:lnSpc>
                <a:spcPct val="150000"/>
              </a:lnSpc>
              <a:buFont typeface="Arial" pitchFamily="34" charset="0"/>
              <a:buChar char="•"/>
            </a:pPr>
            <a:r>
              <a:rPr lang="en-US" sz="1900" dirty="0" smtClean="0"/>
              <a:t>  2019 2</a:t>
            </a:r>
            <a:r>
              <a:rPr lang="en-US" sz="1900" baseline="30000" dirty="0" smtClean="0"/>
              <a:t>nd</a:t>
            </a:r>
            <a:r>
              <a:rPr lang="en-US" sz="1900" dirty="0" smtClean="0"/>
              <a:t> Asia Pacific Conference on Medical and Health Science</a:t>
            </a:r>
            <a:endParaRPr lang="en-US" sz="1900" dirty="0"/>
          </a:p>
        </p:txBody>
      </p:sp>
      <p:pic>
        <p:nvPicPr>
          <p:cNvPr id="10" name="Picture 9" descr="mostlogo.png"/>
          <p:cNvPicPr>
            <a:picLocks noChangeAspect="1"/>
          </p:cNvPicPr>
          <p:nvPr/>
        </p:nvPicPr>
        <p:blipFill>
          <a:blip r:embed="rId4" cstate="print"/>
          <a:stretch>
            <a:fillRect/>
          </a:stretch>
        </p:blipFill>
        <p:spPr>
          <a:xfrm>
            <a:off x="1600200" y="3608070"/>
            <a:ext cx="2213642" cy="585216"/>
          </a:xfrm>
          <a:prstGeom prst="rect">
            <a:avLst/>
          </a:prstGeom>
          <a:ln>
            <a:noFill/>
          </a:ln>
          <a:effectLst>
            <a:outerShdw blurRad="292100" dist="139700" dir="2700000" algn="tl" rotWithShape="0">
              <a:srgbClr val="333333">
                <a:alpha val="65000"/>
              </a:srgbClr>
            </a:outerShdw>
          </a:effectLst>
        </p:spPr>
      </p:pic>
      <p:pic>
        <p:nvPicPr>
          <p:cNvPr id="11" name="Picture 10" descr="NPUSTLOGO2.png"/>
          <p:cNvPicPr>
            <a:picLocks noChangeAspect="1"/>
          </p:cNvPicPr>
          <p:nvPr/>
        </p:nvPicPr>
        <p:blipFill>
          <a:blip r:embed="rId5" cstate="print">
            <a:clrChange>
              <a:clrFrom>
                <a:srgbClr val="FFFFFF"/>
              </a:clrFrom>
              <a:clrTo>
                <a:srgbClr val="FFFFFF">
                  <a:alpha val="0"/>
                </a:srgbClr>
              </a:clrTo>
            </a:clrChange>
            <a:lum bright="-20000" contrast="40000"/>
          </a:blip>
          <a:stretch>
            <a:fillRect/>
          </a:stretch>
        </p:blipFill>
        <p:spPr>
          <a:xfrm>
            <a:off x="3941375" y="3181350"/>
            <a:ext cx="1472667" cy="1463040"/>
          </a:xfrm>
          <a:prstGeom prst="rect">
            <a:avLst/>
          </a:prstGeom>
          <a:ln>
            <a:noFill/>
          </a:ln>
          <a:effectLst>
            <a:outerShdw blurRad="292100" dist="139700" dir="2700000" algn="tl" rotWithShape="0">
              <a:srgbClr val="333333">
                <a:alpha val="65000"/>
              </a:srgbClr>
            </a:outerShdw>
          </a:effectLst>
        </p:spPr>
      </p:pic>
      <p:pic>
        <p:nvPicPr>
          <p:cNvPr id="13" name="Picture 12" descr="srulogo copy.png"/>
          <p:cNvPicPr>
            <a:picLocks noChangeAspect="1"/>
          </p:cNvPicPr>
          <p:nvPr/>
        </p:nvPicPr>
        <p:blipFill>
          <a:blip r:embed="rId6" cstate="print"/>
          <a:stretch>
            <a:fillRect/>
          </a:stretch>
        </p:blipFill>
        <p:spPr>
          <a:xfrm>
            <a:off x="5490242" y="3181350"/>
            <a:ext cx="1162228" cy="1463040"/>
          </a:xfrm>
          <a:prstGeom prst="rect">
            <a:avLst/>
          </a:prstGeom>
          <a:ln>
            <a:noFill/>
          </a:ln>
          <a:effectLst>
            <a:outerShdw blurRad="292100" dist="139700" dir="2700000" algn="tl" rotWithShape="0">
              <a:srgbClr val="333333">
                <a:alpha val="65000"/>
              </a:srgbClr>
            </a:outerShdw>
          </a:effectLst>
        </p:spPr>
      </p:pic>
      <p:pic>
        <p:nvPicPr>
          <p:cNvPr id="15" name="Picture 14" descr="conlogo.jpg"/>
          <p:cNvPicPr>
            <a:picLocks noChangeAspect="1"/>
          </p:cNvPicPr>
          <p:nvPr/>
        </p:nvPicPr>
        <p:blipFill>
          <a:blip r:embed="rId7" cstate="print"/>
          <a:stretch>
            <a:fillRect/>
          </a:stretch>
        </p:blipFill>
        <p:spPr>
          <a:xfrm>
            <a:off x="6821098" y="3623310"/>
            <a:ext cx="2021944" cy="50292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A325A224-5391-41FA-ABE1-DAFEAAA3CB0A}" type="slidenum">
              <a:rPr lang="en-US" sz="1400" b="1" smtClean="0"/>
              <a:pPr/>
              <a:t>22</a:t>
            </a:fld>
            <a:endParaRPr lang="en-U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10.jpg"/>
          <p:cNvPicPr>
            <a:picLocks noChangeAspect="1"/>
          </p:cNvPicPr>
          <p:nvPr/>
        </p:nvPicPr>
        <p:blipFill>
          <a:blip r:embed="rId2" cstate="print"/>
          <a:srcRect l="7820" r="45258"/>
          <a:stretch>
            <a:fillRect/>
          </a:stretch>
        </p:blipFill>
        <p:spPr>
          <a:xfrm>
            <a:off x="0" y="0"/>
            <a:ext cx="914400" cy="5143500"/>
          </a:xfrm>
          <a:prstGeom prst="rect">
            <a:avLst/>
          </a:prstGeom>
        </p:spPr>
      </p:pic>
      <p:sp>
        <p:nvSpPr>
          <p:cNvPr id="7" name="Rounded Rectangle 6"/>
          <p:cNvSpPr/>
          <p:nvPr/>
        </p:nvSpPr>
        <p:spPr>
          <a:xfrm>
            <a:off x="-381000" y="142875"/>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66675"/>
            <a:ext cx="8229600" cy="857250"/>
          </a:xfrm>
        </p:spPr>
        <p:txBody>
          <a:bodyPr>
            <a:normAutofit/>
          </a:bodyPr>
          <a:lstStyle/>
          <a:p>
            <a:pPr algn="r"/>
            <a:r>
              <a:rPr lang="en-US" sz="3600" b="1" dirty="0" smtClean="0"/>
              <a:t>References</a:t>
            </a:r>
            <a:endParaRPr lang="en-US" sz="3600" b="1" dirty="0"/>
          </a:p>
        </p:txBody>
      </p:sp>
      <p:sp>
        <p:nvSpPr>
          <p:cNvPr id="6" name="Rectangle 5"/>
          <p:cNvSpPr/>
          <p:nvPr/>
        </p:nvSpPr>
        <p:spPr>
          <a:xfrm>
            <a:off x="990600" y="902077"/>
            <a:ext cx="8153400" cy="4154984"/>
          </a:xfrm>
          <a:prstGeom prst="rect">
            <a:avLst/>
          </a:prstGeom>
        </p:spPr>
        <p:txBody>
          <a:bodyPr wrap="square">
            <a:spAutoFit/>
          </a:bodyPr>
          <a:lstStyle/>
          <a:p>
            <a:r>
              <a:rPr lang="en-US" sz="1200" dirty="0" smtClean="0"/>
              <a:t>Cao, C., et al. (2018). "Deep Learning and Its Applications in Biomedicine." </a:t>
            </a:r>
            <a:r>
              <a:rPr lang="en-US" sz="1200" u="sng" dirty="0" smtClean="0"/>
              <a:t>Genomics, Proteomics &amp; Bioinformatics</a:t>
            </a:r>
            <a:r>
              <a:rPr lang="en-US" sz="1200" dirty="0" smtClean="0"/>
              <a:t>  </a:t>
            </a:r>
            <a:r>
              <a:rPr lang="en-US" sz="1200" b="1" dirty="0" smtClean="0"/>
              <a:t>16</a:t>
            </a:r>
            <a:r>
              <a:rPr lang="en-US" sz="1200" dirty="0" smtClean="0"/>
              <a:t>(1): 17-32.</a:t>
            </a:r>
          </a:p>
          <a:p>
            <a:endParaRPr lang="en-US" sz="800" dirty="0" smtClean="0"/>
          </a:p>
          <a:p>
            <a:r>
              <a:rPr lang="en-US" sz="1200" dirty="0" smtClean="0"/>
              <a:t>Chen, Y.-L., et al. (2017). "Quantitative Analysis of Automatic Image Cropping Algorithms: A Dataset and Comparative Study." </a:t>
            </a:r>
          </a:p>
          <a:p>
            <a:r>
              <a:rPr lang="en-US" sz="1200" dirty="0" smtClean="0"/>
              <a:t>	</a:t>
            </a:r>
            <a:r>
              <a:rPr lang="en-US" sz="1200" u="sng" dirty="0" err="1" smtClean="0"/>
              <a:t>eprint</a:t>
            </a:r>
            <a:r>
              <a:rPr lang="en-US" sz="1200" u="sng" dirty="0" smtClean="0"/>
              <a:t> arXiv:1701.01480</a:t>
            </a:r>
            <a:r>
              <a:rPr lang="en-US" sz="1200" dirty="0" smtClean="0"/>
              <a:t>: arXiv:1701.01480.</a:t>
            </a:r>
          </a:p>
          <a:p>
            <a:endParaRPr lang="en-US" sz="800" dirty="0" smtClean="0"/>
          </a:p>
          <a:p>
            <a:r>
              <a:rPr lang="en-US" sz="1200" dirty="0" smtClean="0"/>
              <a:t>Deng, X., et al. (2018). Automatic image cropping with a single fully </a:t>
            </a:r>
            <a:r>
              <a:rPr lang="en-US" sz="1200" dirty="0" err="1" smtClean="0"/>
              <a:t>convolutional</a:t>
            </a:r>
            <a:r>
              <a:rPr lang="en-US" sz="1200" dirty="0" smtClean="0"/>
              <a:t> network. </a:t>
            </a:r>
            <a:r>
              <a:rPr lang="en-US" sz="1200" u="sng" dirty="0" smtClean="0"/>
              <a:t>Proceedings of the 10th </a:t>
            </a:r>
            <a:r>
              <a:rPr lang="en-US" sz="1200" dirty="0" smtClean="0"/>
              <a:t>	</a:t>
            </a:r>
            <a:r>
              <a:rPr lang="en-US" sz="1200" u="sng" dirty="0" smtClean="0"/>
              <a:t>International Conference on Internet Multimedia Computing and Service</a:t>
            </a:r>
            <a:r>
              <a:rPr lang="en-US" sz="1200" dirty="0" smtClean="0"/>
              <a:t>. Nanjing, China, ACM</a:t>
            </a:r>
            <a:r>
              <a:rPr lang="en-US" sz="1200" b="1" dirty="0" smtClean="0"/>
              <a:t>: </a:t>
            </a:r>
            <a:r>
              <a:rPr lang="en-US" sz="1200" dirty="0" smtClean="0"/>
              <a:t>1-5.</a:t>
            </a:r>
          </a:p>
          <a:p>
            <a:r>
              <a:rPr lang="en-US" sz="800" dirty="0" smtClean="0"/>
              <a:t>	</a:t>
            </a:r>
          </a:p>
          <a:p>
            <a:r>
              <a:rPr lang="en-US" sz="1200" dirty="0" smtClean="0"/>
              <a:t>Fiedler, B., et al. (2019). "Underutilization of Aspirin in Patients With Advanced Colorectal Polyps." </a:t>
            </a:r>
            <a:r>
              <a:rPr lang="en-US" sz="1200" u="sng" dirty="0" smtClean="0"/>
              <a:t>The American </a:t>
            </a:r>
            <a:endParaRPr lang="en-US" sz="1200" dirty="0" smtClean="0"/>
          </a:p>
          <a:p>
            <a:r>
              <a:rPr lang="en-US" sz="1200" dirty="0" smtClean="0"/>
              <a:t>	</a:t>
            </a:r>
            <a:r>
              <a:rPr lang="en-US" sz="1200" u="sng" dirty="0" smtClean="0"/>
              <a:t>Journal of Medicine</a:t>
            </a:r>
            <a:r>
              <a:rPr lang="en-US" sz="1200" dirty="0" smtClean="0"/>
              <a:t>.</a:t>
            </a:r>
          </a:p>
          <a:p>
            <a:r>
              <a:rPr lang="en-US" sz="800" dirty="0" smtClean="0"/>
              <a:t>	</a:t>
            </a:r>
          </a:p>
          <a:p>
            <a:r>
              <a:rPr lang="en-US" sz="1200" dirty="0" err="1" smtClean="0"/>
              <a:t>Gu</a:t>
            </a:r>
            <a:r>
              <a:rPr lang="en-US" sz="1200" dirty="0" smtClean="0"/>
              <a:t>, J., et al. (2015). "Recent Advances in </a:t>
            </a:r>
            <a:r>
              <a:rPr lang="en-US" sz="1200" dirty="0" err="1" smtClean="0"/>
              <a:t>Convolutional</a:t>
            </a:r>
            <a:r>
              <a:rPr lang="en-US" sz="1200" dirty="0" smtClean="0"/>
              <a:t> Neural Networks." </a:t>
            </a:r>
            <a:r>
              <a:rPr lang="en-US" sz="1200" u="sng" dirty="0" err="1" smtClean="0"/>
              <a:t>eprint</a:t>
            </a:r>
            <a:r>
              <a:rPr lang="en-US" sz="1200" u="sng" dirty="0" smtClean="0"/>
              <a:t> arXiv:1512.07108</a:t>
            </a:r>
            <a:r>
              <a:rPr lang="en-US" sz="1200" dirty="0" smtClean="0"/>
              <a:t>: arXiv:1512.07108.</a:t>
            </a:r>
          </a:p>
          <a:p>
            <a:r>
              <a:rPr lang="en-US" sz="800" dirty="0" smtClean="0"/>
              <a:t>	</a:t>
            </a:r>
          </a:p>
          <a:p>
            <a:r>
              <a:rPr lang="en-US" sz="1200" dirty="0" smtClean="0"/>
              <a:t>Huang, Y., et al. (2018). </a:t>
            </a:r>
            <a:r>
              <a:rPr lang="en-US" sz="1200" u="sng" dirty="0" smtClean="0"/>
              <a:t>HL-FCN: Hybrid loss guided FCN for colorectal cancer segmentation</a:t>
            </a:r>
            <a:r>
              <a:rPr lang="en-US" sz="1200" dirty="0" smtClean="0"/>
              <a:t>. 2018 IEEE 15th 	International Symposium on Biomedical Imaging (ISBI 2018).</a:t>
            </a:r>
          </a:p>
          <a:p>
            <a:r>
              <a:rPr lang="en-US" sz="800" dirty="0" smtClean="0"/>
              <a:t>	</a:t>
            </a:r>
          </a:p>
          <a:p>
            <a:r>
              <a:rPr lang="en-US" sz="1200" dirty="0" err="1" smtClean="0"/>
              <a:t>Jaiswal</a:t>
            </a:r>
            <a:r>
              <a:rPr lang="en-US" sz="1200" dirty="0" smtClean="0"/>
              <a:t>, N. and Y. K. </a:t>
            </a:r>
            <a:r>
              <a:rPr lang="en-US" sz="1200" dirty="0" err="1" smtClean="0"/>
              <a:t>Meghrajani</a:t>
            </a:r>
            <a:r>
              <a:rPr lang="en-US" sz="1200" dirty="0" smtClean="0"/>
              <a:t> (2015). </a:t>
            </a:r>
            <a:r>
              <a:rPr lang="en-US" sz="1200" u="sng" dirty="0" smtClean="0"/>
              <a:t>Saliency based automatic image cropping using support vector machine </a:t>
            </a:r>
            <a:endParaRPr lang="en-US" sz="1200" dirty="0" smtClean="0"/>
          </a:p>
          <a:p>
            <a:r>
              <a:rPr lang="en-US" sz="1200" dirty="0" smtClean="0"/>
              <a:t>	</a:t>
            </a:r>
            <a:r>
              <a:rPr lang="en-US" sz="1200" u="sng" dirty="0" smtClean="0"/>
              <a:t>classifier</a:t>
            </a:r>
            <a:r>
              <a:rPr lang="en-US" sz="1200" dirty="0" smtClean="0"/>
              <a:t>. 2015 International Conference on Innovations in Information, Embedded and Communication Systems.</a:t>
            </a:r>
          </a:p>
          <a:p>
            <a:r>
              <a:rPr lang="en-US" sz="800" dirty="0" smtClean="0"/>
              <a:t>	</a:t>
            </a:r>
          </a:p>
          <a:p>
            <a:r>
              <a:rPr lang="en-US" sz="1200" dirty="0" err="1" smtClean="0"/>
              <a:t>Joris</a:t>
            </a:r>
            <a:r>
              <a:rPr lang="en-US" sz="1200" dirty="0" smtClean="0"/>
              <a:t>, P., et al. (2018). "Preprocessing of </a:t>
            </a:r>
            <a:r>
              <a:rPr lang="en-US" sz="1200" dirty="0" err="1" smtClean="0"/>
              <a:t>Heteroscedastic</a:t>
            </a:r>
            <a:r>
              <a:rPr lang="en-US" sz="1200" dirty="0" smtClean="0"/>
              <a:t> Medical Images." </a:t>
            </a:r>
            <a:r>
              <a:rPr lang="en-US" sz="1200" u="sng" dirty="0" smtClean="0"/>
              <a:t>IEEE Access</a:t>
            </a:r>
            <a:r>
              <a:rPr lang="en-US" sz="1200" dirty="0" smtClean="0"/>
              <a:t> </a:t>
            </a:r>
            <a:r>
              <a:rPr lang="en-US" sz="1200" b="1" dirty="0" smtClean="0"/>
              <a:t>6</a:t>
            </a:r>
            <a:r>
              <a:rPr lang="en-US" sz="1200" dirty="0" smtClean="0"/>
              <a:t>: 26047-26058.</a:t>
            </a:r>
          </a:p>
          <a:p>
            <a:endParaRPr lang="en-US" sz="800" dirty="0" smtClean="0"/>
          </a:p>
          <a:p>
            <a:r>
              <a:rPr lang="en-US" sz="1200" dirty="0" err="1" smtClean="0"/>
              <a:t>Kasi</a:t>
            </a:r>
            <a:r>
              <a:rPr lang="en-US" sz="1200" dirty="0" smtClean="0"/>
              <a:t>, P. M., et al. (2019). "Rising Proportion of Young Individuals With Rectal and Colon Cancer." </a:t>
            </a:r>
            <a:r>
              <a:rPr lang="en-US" sz="1200" u="sng" dirty="0" smtClean="0"/>
              <a:t>Clinical Colorectal Cancer</a:t>
            </a:r>
            <a:r>
              <a:rPr lang="en-US" sz="1200" dirty="0" smtClean="0"/>
              <a:t> </a:t>
            </a:r>
          </a:p>
          <a:p>
            <a:r>
              <a:rPr lang="en-US" sz="1200" b="1" dirty="0" smtClean="0"/>
              <a:t>	18</a:t>
            </a:r>
            <a:r>
              <a:rPr lang="en-US" sz="1200" dirty="0" smtClean="0"/>
              <a:t>(1): e87-e95.</a:t>
            </a:r>
          </a:p>
          <a:p>
            <a:endParaRPr lang="en-US" sz="800" dirty="0" smtClean="0"/>
          </a:p>
          <a:p>
            <a:r>
              <a:rPr lang="en-US" sz="1200" dirty="0" smtClean="0"/>
              <a:t>Liu, F., et al. (2017). "The Current Role of Image Compression Standards in Medical Imaging." </a:t>
            </a:r>
            <a:r>
              <a:rPr lang="en-US" sz="1200" u="sng" dirty="0" smtClean="0"/>
              <a:t>Information</a:t>
            </a:r>
            <a:r>
              <a:rPr lang="en-US" sz="1200" dirty="0" smtClean="0"/>
              <a:t> </a:t>
            </a:r>
            <a:r>
              <a:rPr lang="en-US" sz="1200" b="1" dirty="0" smtClean="0"/>
              <a:t>8</a:t>
            </a:r>
            <a:r>
              <a:rPr lang="en-US" sz="1200" dirty="0" smtClean="0"/>
              <a:t>(4).</a:t>
            </a:r>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A325A224-5391-41FA-ABE1-DAFEAAA3CB0A}" type="slidenum">
              <a:rPr lang="en-US" sz="1400" b="1" smtClean="0"/>
              <a:pPr/>
              <a:t>23</a:t>
            </a:fld>
            <a:endParaRPr lang="en-US" sz="1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g10.jpg"/>
          <p:cNvPicPr>
            <a:picLocks noChangeAspect="1"/>
          </p:cNvPicPr>
          <p:nvPr/>
        </p:nvPicPr>
        <p:blipFill>
          <a:blip r:embed="rId2" cstate="print"/>
          <a:srcRect l="7820" r="45258"/>
          <a:stretch>
            <a:fillRect/>
          </a:stretch>
        </p:blipFill>
        <p:spPr>
          <a:xfrm>
            <a:off x="0" y="0"/>
            <a:ext cx="9144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References</a:t>
            </a:r>
            <a:endParaRPr lang="en-US" sz="3600" b="1" dirty="0"/>
          </a:p>
        </p:txBody>
      </p:sp>
      <p:sp>
        <p:nvSpPr>
          <p:cNvPr id="6" name="Rectangle 5"/>
          <p:cNvSpPr/>
          <p:nvPr/>
        </p:nvSpPr>
        <p:spPr>
          <a:xfrm>
            <a:off x="990600" y="895350"/>
            <a:ext cx="8153400" cy="4031873"/>
          </a:xfrm>
          <a:prstGeom prst="rect">
            <a:avLst/>
          </a:prstGeom>
        </p:spPr>
        <p:txBody>
          <a:bodyPr wrap="square">
            <a:spAutoFit/>
          </a:bodyPr>
          <a:lstStyle/>
          <a:p>
            <a:r>
              <a:rPr lang="en-US" sz="800" dirty="0" smtClean="0"/>
              <a:t>	</a:t>
            </a:r>
          </a:p>
          <a:p>
            <a:r>
              <a:rPr lang="en-US" sz="1200" dirty="0" smtClean="0"/>
              <a:t>Maier, A., et al. (2018). "A Gentle Introduction to Deep Learning in Medical Image Processing." </a:t>
            </a:r>
            <a:r>
              <a:rPr lang="en-US" sz="1200" u="sng" dirty="0" err="1" smtClean="0"/>
              <a:t>eprint</a:t>
            </a:r>
            <a:r>
              <a:rPr lang="en-US" sz="1200" u="sng" dirty="0" smtClean="0"/>
              <a:t> </a:t>
            </a:r>
            <a:r>
              <a:rPr lang="en-US" sz="1200" dirty="0" smtClean="0"/>
              <a:t>	</a:t>
            </a:r>
            <a:r>
              <a:rPr lang="en-US" sz="1200" u="sng" dirty="0" smtClean="0"/>
              <a:t>arXiv:1810.05401</a:t>
            </a:r>
            <a:r>
              <a:rPr lang="en-US" sz="1200" dirty="0" smtClean="0"/>
              <a:t>: </a:t>
            </a:r>
          </a:p>
          <a:p>
            <a:r>
              <a:rPr lang="en-US" sz="1200" dirty="0" smtClean="0"/>
              <a:t>	arXiv:1810.05401.</a:t>
            </a:r>
          </a:p>
          <a:p>
            <a:r>
              <a:rPr lang="en-US" sz="800" dirty="0" smtClean="0"/>
              <a:t>	</a:t>
            </a:r>
          </a:p>
          <a:p>
            <a:r>
              <a:rPr lang="en-US" sz="1200" dirty="0" smtClean="0"/>
              <a:t>Paul, S. and D. Brahma (2019). "An Integrated Approach for Identification of Functionally Similar </a:t>
            </a:r>
            <a:r>
              <a:rPr lang="en-US" sz="1200" dirty="0" err="1" smtClean="0"/>
              <a:t>MicroRNAs</a:t>
            </a:r>
            <a:r>
              <a:rPr lang="en-US" sz="1200" dirty="0" smtClean="0"/>
              <a:t> in Colorectal </a:t>
            </a:r>
          </a:p>
          <a:p>
            <a:r>
              <a:rPr lang="en-US" sz="1200" dirty="0" smtClean="0"/>
              <a:t>	Cancer." </a:t>
            </a:r>
            <a:r>
              <a:rPr lang="en-US" sz="1200" u="sng" dirty="0" smtClean="0"/>
              <a:t>IEEE/ACM Transactions on Computational Biology and Bioinformatics</a:t>
            </a:r>
            <a:r>
              <a:rPr lang="en-US" sz="1200" dirty="0" smtClean="0"/>
              <a:t> </a:t>
            </a:r>
            <a:r>
              <a:rPr lang="en-US" sz="1200" b="1" dirty="0" smtClean="0"/>
              <a:t>16</a:t>
            </a:r>
            <a:r>
              <a:rPr lang="en-US" sz="1200" dirty="0" smtClean="0"/>
              <a:t>(1): 183-192.</a:t>
            </a:r>
          </a:p>
          <a:p>
            <a:endParaRPr lang="en-US" sz="800" dirty="0" smtClean="0"/>
          </a:p>
          <a:p>
            <a:r>
              <a:rPr lang="en-US" sz="1200" dirty="0" smtClean="0"/>
              <a:t>Smith K, Clark K, Bennett W, Nolan T, Kirby J, </a:t>
            </a:r>
            <a:r>
              <a:rPr lang="en-US" sz="1200" dirty="0" err="1" smtClean="0"/>
              <a:t>Wolfsberger</a:t>
            </a:r>
            <a:r>
              <a:rPr lang="en-US" sz="1200" dirty="0" smtClean="0"/>
              <a:t> M, Moulton J, </a:t>
            </a:r>
            <a:r>
              <a:rPr lang="en-US" sz="1200" dirty="0" err="1" smtClean="0"/>
              <a:t>Vendt</a:t>
            </a:r>
            <a:r>
              <a:rPr lang="en-US" sz="1200" dirty="0" smtClean="0"/>
              <a:t> B, </a:t>
            </a:r>
            <a:r>
              <a:rPr lang="en-US" sz="1200" dirty="0" err="1" smtClean="0"/>
              <a:t>Freymann</a:t>
            </a:r>
            <a:r>
              <a:rPr lang="en-US" sz="1200" dirty="0" smtClean="0"/>
              <a:t> J. (2015). Data From 	CT_COLONOGRAPHY. The Cancer Imaging Archive.  http://doi.org/10.7937/K9/TCIA.2015.NWTESAY1.</a:t>
            </a:r>
          </a:p>
          <a:p>
            <a:endParaRPr lang="en-US" sz="800" dirty="0" smtClean="0"/>
          </a:p>
          <a:p>
            <a:r>
              <a:rPr lang="en-US" sz="1200" dirty="0" err="1" smtClean="0"/>
              <a:t>Sokolova</a:t>
            </a:r>
            <a:r>
              <a:rPr lang="en-US" sz="1200" dirty="0" smtClean="0"/>
              <a:t>, M. and G. Lapalme (2009). "A systematic analysis of performance measures for classification tasks." 	</a:t>
            </a:r>
            <a:r>
              <a:rPr lang="en-US" sz="1200" u="sng" dirty="0" smtClean="0"/>
              <a:t>Information Processing &amp; Management</a:t>
            </a:r>
            <a:r>
              <a:rPr lang="en-US" sz="1200" dirty="0" smtClean="0"/>
              <a:t> </a:t>
            </a:r>
            <a:r>
              <a:rPr lang="en-US" sz="1200" b="1" dirty="0" smtClean="0"/>
              <a:t>45</a:t>
            </a:r>
            <a:r>
              <a:rPr lang="en-US" sz="1200" dirty="0" smtClean="0"/>
              <a:t>(4): 427-437.</a:t>
            </a:r>
          </a:p>
          <a:p>
            <a:r>
              <a:rPr lang="en-US" sz="800" dirty="0" smtClean="0"/>
              <a:t>	</a:t>
            </a:r>
          </a:p>
          <a:p>
            <a:r>
              <a:rPr lang="en-US" sz="1200" dirty="0" err="1" smtClean="0"/>
              <a:t>Vasuki</a:t>
            </a:r>
            <a:r>
              <a:rPr lang="en-US" sz="1200" dirty="0" smtClean="0"/>
              <a:t>, P., et al. (2017). </a:t>
            </a:r>
            <a:r>
              <a:rPr lang="en-US" sz="1200" u="sng" dirty="0" smtClean="0"/>
              <a:t>A survey on image preprocessing techniques for diverse fields of medical imagery</a:t>
            </a:r>
            <a:r>
              <a:rPr lang="en-US" sz="1200" dirty="0" smtClean="0"/>
              <a:t>. 2017 IEEE 	International Conference on Electrical, Instrumentation and Communication Engineering (ICEICE).</a:t>
            </a:r>
          </a:p>
          <a:p>
            <a:r>
              <a:rPr lang="en-US" sz="800" dirty="0" smtClean="0"/>
              <a:t>	</a:t>
            </a:r>
          </a:p>
          <a:p>
            <a:r>
              <a:rPr lang="en-US" sz="1200" dirty="0" smtClean="0"/>
              <a:t>Yan, J., et al. (2013). </a:t>
            </a:r>
            <a:r>
              <a:rPr lang="en-US" sz="1200" u="sng" dirty="0" smtClean="0"/>
              <a:t>Learning the Change for Automatic Image Cropping</a:t>
            </a:r>
            <a:r>
              <a:rPr lang="en-US" sz="1200" dirty="0" smtClean="0"/>
              <a:t>. 2013 IEEE Conference on Computer Vision and Pattern </a:t>
            </a:r>
          </a:p>
          <a:p>
            <a:r>
              <a:rPr lang="en-US" sz="1200" dirty="0" smtClean="0"/>
              <a:t>	Recognition.</a:t>
            </a:r>
          </a:p>
          <a:p>
            <a:endParaRPr lang="en-US" sz="800" dirty="0" smtClean="0"/>
          </a:p>
          <a:p>
            <a:r>
              <a:rPr lang="en-US" sz="1200" dirty="0" err="1" smtClean="0"/>
              <a:t>Zoph</a:t>
            </a:r>
            <a:r>
              <a:rPr lang="en-US" sz="1200" dirty="0" smtClean="0"/>
              <a:t>, B. and Q. V. Le (2016). "Neural Architecture Search with Reinforcement Learning." </a:t>
            </a:r>
            <a:r>
              <a:rPr lang="en-US" sz="1200" u="sng" dirty="0" err="1" smtClean="0"/>
              <a:t>eprint</a:t>
            </a:r>
            <a:r>
              <a:rPr lang="en-US" sz="1200" u="sng" dirty="0" smtClean="0"/>
              <a:t> arXiv:1611.01578</a:t>
            </a:r>
            <a:r>
              <a:rPr lang="en-US" sz="1200" dirty="0" smtClean="0"/>
              <a:t>: 	arXiv:1611.01578.</a:t>
            </a:r>
          </a:p>
          <a:p>
            <a:r>
              <a:rPr lang="en-US" sz="800" dirty="0" smtClean="0"/>
              <a:t>	</a:t>
            </a:r>
          </a:p>
          <a:p>
            <a:r>
              <a:rPr lang="en-US" sz="1200" dirty="0" err="1" smtClean="0"/>
              <a:t>Zoph</a:t>
            </a:r>
            <a:r>
              <a:rPr lang="en-US" sz="1200" dirty="0" smtClean="0"/>
              <a:t>, B., et al. (2017). "Learning Transferable Architectures for Scalable Image Recognition." </a:t>
            </a:r>
            <a:r>
              <a:rPr lang="en-US" sz="1200" u="sng" dirty="0" err="1" smtClean="0"/>
              <a:t>eprint</a:t>
            </a:r>
            <a:r>
              <a:rPr lang="en-US" sz="1200" u="sng" dirty="0" smtClean="0"/>
              <a:t> arXiv:1707.07012</a:t>
            </a:r>
            <a:r>
              <a:rPr lang="en-US" sz="1200" dirty="0" smtClean="0"/>
              <a:t>: </a:t>
            </a:r>
          </a:p>
          <a:p>
            <a:r>
              <a:rPr lang="en-US" sz="1200" dirty="0" smtClean="0"/>
              <a:t>	arXiv:1707.07012.</a:t>
            </a:r>
            <a:endParaRPr lang="en-US" sz="1200" dirty="0"/>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24</a:t>
            </a:fld>
            <a:endParaRPr lang="en-US"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657350"/>
            <a:ext cx="9144000" cy="1676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81150"/>
            <a:ext cx="8610600" cy="1828800"/>
          </a:xfrm>
        </p:spPr>
        <p:txBody>
          <a:bodyPr>
            <a:noAutofit/>
          </a:bodyPr>
          <a:lstStyle/>
          <a:p>
            <a:pPr algn="r"/>
            <a:r>
              <a:rPr lang="en-US" sz="5400" b="1" dirty="0" smtClean="0">
                <a:solidFill>
                  <a:sysClr val="windowText" lastClr="000000"/>
                </a:solidFill>
                <a:effectLst>
                  <a:outerShdw blurRad="38100" dist="38100" dir="2700000" algn="tl">
                    <a:srgbClr val="000000">
                      <a:alpha val="43137"/>
                    </a:srgbClr>
                  </a:outerShdw>
                </a:effectLst>
              </a:rPr>
              <a:t>Thank you for your attention</a:t>
            </a:r>
            <a:endParaRPr lang="en-US" sz="5400" b="1" dirty="0">
              <a:solidFill>
                <a:sysClr val="windowText" lastClr="000000"/>
              </a:solidFill>
              <a:effectLst>
                <a:outerShdw blurRad="38100" dist="38100" dir="2700000" algn="tl">
                  <a:srgbClr val="000000">
                    <a:alpha val="43137"/>
                  </a:srgbClr>
                </a:outerShdw>
              </a:effectLst>
            </a:endParaRPr>
          </a:p>
        </p:txBody>
      </p:sp>
      <p:sp>
        <p:nvSpPr>
          <p:cNvPr id="7" name="Rectangle 6"/>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25A224-5391-41FA-ABE1-DAFEAAA3CB0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57150"/>
            <a:ext cx="9372600" cy="68580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19050"/>
            <a:ext cx="8229600" cy="857250"/>
          </a:xfrm>
        </p:spPr>
        <p:txBody>
          <a:bodyPr>
            <a:normAutofit/>
          </a:bodyPr>
          <a:lstStyle/>
          <a:p>
            <a:pPr algn="r"/>
            <a:r>
              <a:rPr lang="en-US" sz="3600" b="1" dirty="0" smtClean="0"/>
              <a:t>Related works</a:t>
            </a:r>
            <a:endParaRPr lang="en-US" sz="3600" b="1" dirty="0"/>
          </a:p>
        </p:txBody>
      </p:sp>
      <p:sp>
        <p:nvSpPr>
          <p:cNvPr id="6" name="Rectangle 5"/>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107244" y="776817"/>
          <a:ext cx="6903155" cy="4211320"/>
        </p:xfrm>
        <a:graphic>
          <a:graphicData uri="http://schemas.openxmlformats.org/drawingml/2006/table">
            <a:tbl>
              <a:tblPr firstRow="1" bandRow="1">
                <a:tableStyleId>{5C22544A-7EE6-4342-B048-85BDC9FD1C3A}</a:tableStyleId>
              </a:tblPr>
              <a:tblGrid>
                <a:gridCol w="2004232"/>
                <a:gridCol w="1582729"/>
                <a:gridCol w="3316194"/>
              </a:tblGrid>
              <a:tr h="370840">
                <a:tc>
                  <a:txBody>
                    <a:bodyPr/>
                    <a:lstStyle/>
                    <a:p>
                      <a:pPr algn="ctr"/>
                      <a:r>
                        <a:rPr lang="en-US" sz="1600" dirty="0" smtClean="0"/>
                        <a:t>Title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1600" dirty="0" smtClean="0"/>
                        <a:t>Journal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1600" dirty="0" smtClean="0"/>
                        <a:t>Detail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r>
                        <a:rPr lang="en-US" sz="1500" kern="1200" baseline="0" dirty="0" smtClean="0">
                          <a:solidFill>
                            <a:schemeClr val="dk1"/>
                          </a:solidFill>
                          <a:latin typeface="+mn-lt"/>
                          <a:ea typeface="+mn-ea"/>
                          <a:cs typeface="+mn-cs"/>
                        </a:rPr>
                        <a:t> 1. A novel end-to-end classifier using domain transferred deep </a:t>
                      </a:r>
                      <a:r>
                        <a:rPr lang="en-US" sz="1500" kern="1200" baseline="0" dirty="0" err="1" smtClean="0">
                          <a:solidFill>
                            <a:schemeClr val="dk1"/>
                          </a:solidFill>
                          <a:latin typeface="+mn-lt"/>
                          <a:ea typeface="+mn-ea"/>
                          <a:cs typeface="+mn-cs"/>
                        </a:rPr>
                        <a:t>convolutional</a:t>
                      </a:r>
                      <a:r>
                        <a:rPr lang="en-US" sz="1500" kern="1200" baseline="0" dirty="0" smtClean="0">
                          <a:solidFill>
                            <a:schemeClr val="dk1"/>
                          </a:solidFill>
                          <a:latin typeface="+mn-lt"/>
                          <a:ea typeface="+mn-ea"/>
                          <a:cs typeface="+mn-cs"/>
                        </a:rPr>
                        <a:t> neural networks for biomedical images </a:t>
                      </a:r>
                    </a:p>
                    <a:p>
                      <a:pPr marL="0" marR="0" indent="0" algn="l" defTabSz="914400" rtl="0" eaLnBrk="1" fontAlgn="auto" latinLnBrk="0" hangingPunct="1">
                        <a:lnSpc>
                          <a:spcPct val="100000"/>
                        </a:lnSpc>
                        <a:spcBef>
                          <a:spcPts val="0"/>
                        </a:spcBef>
                        <a:spcAft>
                          <a:spcPts val="0"/>
                        </a:spcAft>
                        <a:buClrTx/>
                        <a:buSzTx/>
                        <a:buFontTx/>
                        <a:buNone/>
                        <a:tabLst/>
                        <a:defRPr/>
                      </a:pPr>
                      <a:r>
                        <a:rPr lang="da-DK" sz="1500" dirty="0" smtClean="0"/>
                        <a:t>(Pang, Yu et al. 2017)</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500" kern="1200" baseline="0" dirty="0" smtClean="0">
                          <a:solidFill>
                            <a:schemeClr val="dk1"/>
                          </a:solidFill>
                          <a:latin typeface="+mn-lt"/>
                          <a:ea typeface="+mn-ea"/>
                          <a:cs typeface="+mn-cs"/>
                        </a:rPr>
                        <a:t>Computer Methods and Programs in Biomedicine</a:t>
                      </a:r>
                      <a:endParaRPr lang="en-US" sz="1500" dirty="0" smtClean="0"/>
                    </a:p>
                    <a:p>
                      <a:pPr algn="ct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thaiDist"/>
                      <a:r>
                        <a:rPr lang="en-US" sz="1500" dirty="0" smtClean="0"/>
                        <a:t>Developed a deep learning architecture based on the raw pixels of original biomedical images. The data augmentation method and fast convergence speed, the algorithm of this work can achieve the best accuracy rate and outstanding classification ability for biomedical images of</a:t>
                      </a:r>
                      <a:r>
                        <a:rPr lang="en-US" sz="1500" baseline="0" dirty="0" smtClean="0"/>
                        <a:t> colon image</a:t>
                      </a:r>
                      <a:r>
                        <a:rPr lang="en-US" sz="1500" dirty="0" smtClean="0"/>
                        <a:t>.</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dk1"/>
                          </a:solidFill>
                          <a:latin typeface="+mn-lt"/>
                          <a:ea typeface="+mn-ea"/>
                          <a:cs typeface="+mn-cs"/>
                        </a:rPr>
                        <a:t>2. Automated Detection of Polyps in CT </a:t>
                      </a:r>
                      <a:r>
                        <a:rPr lang="en-US" sz="1500" kern="1200" baseline="0" dirty="0" err="1" smtClean="0">
                          <a:solidFill>
                            <a:schemeClr val="dk1"/>
                          </a:solidFill>
                          <a:latin typeface="+mn-lt"/>
                          <a:ea typeface="+mn-ea"/>
                          <a:cs typeface="+mn-cs"/>
                        </a:rPr>
                        <a:t>Colonography</a:t>
                      </a:r>
                      <a:endParaRPr lang="en-US" sz="1500" kern="1200" baseline="0" dirty="0" smtClean="0">
                        <a:solidFill>
                          <a:schemeClr val="dk1"/>
                        </a:solidFill>
                        <a:latin typeface="+mn-lt"/>
                        <a:ea typeface="+mn-ea"/>
                        <a:cs typeface="+mn-cs"/>
                      </a:endParaRPr>
                    </a:p>
                    <a:p>
                      <a:r>
                        <a:rPr lang="en-US" sz="1500" kern="1200" baseline="0" dirty="0" smtClean="0">
                          <a:solidFill>
                            <a:schemeClr val="dk1"/>
                          </a:solidFill>
                          <a:latin typeface="+mn-lt"/>
                          <a:ea typeface="+mn-ea"/>
                          <a:cs typeface="+mn-cs"/>
                        </a:rPr>
                        <a:t>images using Deep Learning Algorithms in Colon Cancer Diagnosis</a:t>
                      </a:r>
                      <a:endParaRPr lang="en-US" sz="1500" i="1" kern="1200" baseline="-50000" dirty="0">
                        <a:solidFill>
                          <a:schemeClr val="dk1"/>
                        </a:solidFill>
                        <a:latin typeface="+mn-lt"/>
                        <a:ea typeface="+mn-ea"/>
                        <a:cs typeface="+mn-cs"/>
                      </a:endParaRPr>
                    </a:p>
                    <a:p>
                      <a:r>
                        <a:rPr lang="en-US" sz="1500" kern="1200" dirty="0" smtClean="0">
                          <a:solidFill>
                            <a:schemeClr val="dk1"/>
                          </a:solidFill>
                          <a:latin typeface="+mn-lt"/>
                          <a:ea typeface="+mn-ea"/>
                          <a:cs typeface="+mn-cs"/>
                        </a:rPr>
                        <a:t>(</a:t>
                      </a:r>
                      <a:r>
                        <a:rPr lang="en-US" sz="1500" kern="1200" dirty="0" err="1" smtClean="0">
                          <a:solidFill>
                            <a:schemeClr val="dk1"/>
                          </a:solidFill>
                          <a:latin typeface="+mn-lt"/>
                          <a:ea typeface="+mn-ea"/>
                          <a:cs typeface="+mn-cs"/>
                        </a:rPr>
                        <a:t>Godkhindi</a:t>
                      </a:r>
                      <a:r>
                        <a:rPr lang="en-US" sz="1500" kern="1200" baseline="0" dirty="0" smtClean="0">
                          <a:solidFill>
                            <a:schemeClr val="dk1"/>
                          </a:solidFill>
                          <a:latin typeface="+mn-lt"/>
                          <a:ea typeface="+mn-ea"/>
                          <a:cs typeface="+mn-cs"/>
                        </a:rPr>
                        <a:t> et al.</a:t>
                      </a:r>
                      <a:r>
                        <a:rPr lang="en-US" sz="1500" kern="1200" dirty="0" smtClean="0">
                          <a:solidFill>
                            <a:schemeClr val="dk1"/>
                          </a:solidFill>
                          <a:latin typeface="+mn-lt"/>
                          <a:ea typeface="+mn-ea"/>
                          <a:cs typeface="+mn-cs"/>
                        </a:rPr>
                        <a:t> 2017)</a:t>
                      </a:r>
                      <a:endParaRPr lang="en-US" sz="1500"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International Conference on Energy, Communication, Data Analytics and Soft Computing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thaiDist"/>
                      <a:r>
                        <a:rPr lang="en-US" sz="1500" dirty="0" smtClean="0"/>
                        <a:t>Convolution Neural Network (CNN) and the results are compared with classical machine learning algorithms is Random Forest (RF) and k-nearest neighbor (KNN) using medical images includes colon and lungs for polyp detection.</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1026" name="Picture 2"/>
          <p:cNvPicPr>
            <a:picLocks noChangeAspect="1" noChangeArrowheads="1"/>
          </p:cNvPicPr>
          <p:nvPr/>
        </p:nvPicPr>
        <p:blipFill>
          <a:blip r:embed="rId2" cstate="print"/>
          <a:srcRect l="3866" t="4167" r="5374" b="4167"/>
          <a:stretch>
            <a:fillRect/>
          </a:stretch>
        </p:blipFill>
        <p:spPr bwMode="auto">
          <a:xfrm flipV="1">
            <a:off x="7162800" y="1276350"/>
            <a:ext cx="1752600" cy="1676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r="4167"/>
          <a:stretch>
            <a:fillRect/>
          </a:stretch>
        </p:blipFill>
        <p:spPr bwMode="auto">
          <a:xfrm>
            <a:off x="7162801" y="3333750"/>
            <a:ext cx="1752599" cy="1562099"/>
          </a:xfrm>
          <a:prstGeom prst="rect">
            <a:avLst/>
          </a:prstGeom>
          <a:noFill/>
          <a:ln w="9525">
            <a:noFill/>
            <a:miter lim="800000"/>
            <a:headEnd/>
            <a:tailEnd/>
          </a:ln>
          <a:effectLst/>
        </p:spPr>
      </p:pic>
      <p:sp>
        <p:nvSpPr>
          <p:cNvPr id="11" name="Rectangle 10"/>
          <p:cNvSpPr/>
          <p:nvPr/>
        </p:nvSpPr>
        <p:spPr>
          <a:xfrm>
            <a:off x="7162800" y="781050"/>
            <a:ext cx="1752600" cy="38100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12700">
                  <a:noFill/>
                </a:ln>
                <a:solidFill>
                  <a:schemeClr val="bg1"/>
                </a:solidFill>
              </a:rPr>
              <a:t>Image dataset</a:t>
            </a:r>
            <a:endParaRPr lang="en-US" sz="1600" b="1" dirty="0">
              <a:ln w="12700">
                <a:noFill/>
              </a:ln>
              <a:solidFill>
                <a:schemeClr val="bg1"/>
              </a:solidFill>
            </a:endParaRPr>
          </a:p>
        </p:txBody>
      </p:sp>
      <p:sp>
        <p:nvSpPr>
          <p:cNvPr id="9" name="Rectangle 8"/>
          <p:cNvSpPr/>
          <p:nvPr/>
        </p:nvSpPr>
        <p:spPr>
          <a:xfrm>
            <a:off x="152400" y="361950"/>
            <a:ext cx="2819400" cy="369332"/>
          </a:xfrm>
          <a:prstGeom prst="rect">
            <a:avLst/>
          </a:prstGeom>
        </p:spPr>
        <p:txBody>
          <a:bodyPr wrap="square">
            <a:spAutoFit/>
          </a:bodyPr>
          <a:lstStyle/>
          <a:p>
            <a:r>
              <a:rPr lang="en-US" b="1" dirty="0" smtClean="0"/>
              <a:t>Table 2. </a:t>
            </a:r>
            <a:r>
              <a:rPr lang="en-US" dirty="0" smtClean="0"/>
              <a:t>Literature reviews</a:t>
            </a:r>
          </a:p>
        </p:txBody>
      </p:sp>
      <p:sp>
        <p:nvSpPr>
          <p:cNvPr id="12" name="Slide Number Placeholder 11"/>
          <p:cNvSpPr>
            <a:spLocks noGrp="1"/>
          </p:cNvSpPr>
          <p:nvPr>
            <p:ph type="sldNum" sz="quarter" idx="12"/>
          </p:nvPr>
        </p:nvSpPr>
        <p:spPr>
          <a:xfrm>
            <a:off x="6858000" y="4857750"/>
            <a:ext cx="2133600" cy="273844"/>
          </a:xfrm>
        </p:spPr>
        <p:txBody>
          <a:bodyPr/>
          <a:lstStyle/>
          <a:p>
            <a:fld id="{A325A224-5391-41FA-ABE1-DAFEAAA3CB0A}" type="slidenum">
              <a:rPr lang="en-US" sz="1400" b="1" smtClean="0"/>
              <a:pPr/>
              <a:t>27</a:t>
            </a:fld>
            <a:endParaRPr lang="en-US" sz="1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57150"/>
            <a:ext cx="9372600" cy="68580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19050"/>
            <a:ext cx="8229600" cy="857250"/>
          </a:xfrm>
        </p:spPr>
        <p:txBody>
          <a:bodyPr>
            <a:normAutofit/>
          </a:bodyPr>
          <a:lstStyle/>
          <a:p>
            <a:pPr algn="r"/>
            <a:r>
              <a:rPr lang="en-US" sz="3600" b="1" dirty="0" smtClean="0"/>
              <a:t>Related works</a:t>
            </a:r>
            <a:endParaRPr lang="en-US" sz="3600" b="1" dirty="0"/>
          </a:p>
        </p:txBody>
      </p:sp>
      <p:sp>
        <p:nvSpPr>
          <p:cNvPr id="6" name="Rectangle 5"/>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107245" y="819150"/>
          <a:ext cx="6903155" cy="4211320"/>
        </p:xfrm>
        <a:graphic>
          <a:graphicData uri="http://schemas.openxmlformats.org/drawingml/2006/table">
            <a:tbl>
              <a:tblPr firstRow="1" bandRow="1">
                <a:tableStyleId>{5C22544A-7EE6-4342-B048-85BDC9FD1C3A}</a:tableStyleId>
              </a:tblPr>
              <a:tblGrid>
                <a:gridCol w="1797755"/>
                <a:gridCol w="1371600"/>
                <a:gridCol w="3733800"/>
              </a:tblGrid>
              <a:tr h="370840">
                <a:tc>
                  <a:txBody>
                    <a:bodyPr/>
                    <a:lstStyle/>
                    <a:p>
                      <a:pPr algn="ctr"/>
                      <a:r>
                        <a:rPr lang="en-US" dirty="0" smtClean="0"/>
                        <a:t>Title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dirty="0" smtClean="0"/>
                        <a:t>Journal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dirty="0" smtClean="0"/>
                        <a:t>Detail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r>
                        <a:rPr lang="en-US" sz="1500" kern="1200" baseline="0" dirty="0" smtClean="0">
                          <a:solidFill>
                            <a:schemeClr val="dk1"/>
                          </a:solidFill>
                          <a:latin typeface="+mn-lt"/>
                          <a:ea typeface="+mn-ea"/>
                          <a:cs typeface="+mn-cs"/>
                        </a:rPr>
                        <a:t> 3. Look-behind fully </a:t>
                      </a:r>
                      <a:r>
                        <a:rPr lang="en-US" sz="1500" kern="1200" baseline="0" dirty="0" err="1" smtClean="0">
                          <a:solidFill>
                            <a:schemeClr val="dk1"/>
                          </a:solidFill>
                          <a:latin typeface="+mn-lt"/>
                          <a:ea typeface="+mn-ea"/>
                          <a:cs typeface="+mn-cs"/>
                        </a:rPr>
                        <a:t>convolutional</a:t>
                      </a:r>
                      <a:r>
                        <a:rPr lang="en-US" sz="1500" kern="1200" baseline="0" dirty="0" smtClean="0">
                          <a:solidFill>
                            <a:schemeClr val="dk1"/>
                          </a:solidFill>
                          <a:latin typeface="+mn-lt"/>
                          <a:ea typeface="+mn-ea"/>
                          <a:cs typeface="+mn-cs"/>
                        </a:rPr>
                        <a:t> neural network for computer-aid </a:t>
                      </a:r>
                      <a:r>
                        <a:rPr lang="en-US" sz="1500" kern="1200" baseline="0" dirty="0" err="1" smtClean="0">
                          <a:solidFill>
                            <a:schemeClr val="dk1"/>
                          </a:solidFill>
                          <a:latin typeface="+mn-lt"/>
                          <a:ea typeface="+mn-ea"/>
                          <a:cs typeface="+mn-cs"/>
                        </a:rPr>
                        <a:t>edendoscopy</a:t>
                      </a:r>
                      <a:endParaRPr lang="en-US" sz="15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smtClean="0"/>
                        <a:t>(</a:t>
                      </a:r>
                      <a:r>
                        <a:rPr lang="fr-FR" sz="1500" dirty="0" err="1" smtClean="0"/>
                        <a:t>Diamantis</a:t>
                      </a:r>
                      <a:r>
                        <a:rPr lang="fr-FR" sz="1500" dirty="0" smtClean="0"/>
                        <a:t> et al. 2019)</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500" kern="1200" baseline="0" dirty="0" smtClean="0">
                          <a:solidFill>
                            <a:schemeClr val="dk1"/>
                          </a:solidFill>
                          <a:latin typeface="+mn-lt"/>
                          <a:ea typeface="+mn-ea"/>
                          <a:cs typeface="+mn-cs"/>
                        </a:rPr>
                        <a:t>Biomedical Signal Processing and Control </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thaiDist"/>
                      <a:r>
                        <a:rPr lang="en-US" sz="1500" dirty="0" smtClean="0"/>
                        <a:t>A novel Fully CNN named Look-Behind FCN architecture aiming to aid the detection of abnormalities the algorithm suitable for training with smaller datasets. This is particularly useful in medical image analysis. The performance evaluated on flexible and wireless capsule endoscopy datasets, reaching to 99.72%.</a:t>
                      </a:r>
                      <a:endParaRPr 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dk1"/>
                          </a:solidFill>
                          <a:latin typeface="+mn-lt"/>
                          <a:ea typeface="+mn-ea"/>
                          <a:cs typeface="+mn-cs"/>
                        </a:rPr>
                        <a:t>4. Tumor Identification in Colorectal Histology Images Using a </a:t>
                      </a:r>
                      <a:r>
                        <a:rPr lang="en-US" sz="1500" kern="1200" baseline="0" dirty="0" err="1" smtClean="0">
                          <a:solidFill>
                            <a:schemeClr val="dk1"/>
                          </a:solidFill>
                          <a:latin typeface="+mn-lt"/>
                          <a:ea typeface="+mn-ea"/>
                          <a:cs typeface="+mn-cs"/>
                        </a:rPr>
                        <a:t>Convolutional</a:t>
                      </a:r>
                      <a:r>
                        <a:rPr lang="en-US" sz="1500" kern="1200" baseline="0" dirty="0" smtClean="0">
                          <a:solidFill>
                            <a:schemeClr val="dk1"/>
                          </a:solidFill>
                          <a:latin typeface="+mn-lt"/>
                          <a:ea typeface="+mn-ea"/>
                          <a:cs typeface="+mn-cs"/>
                        </a:rPr>
                        <a:t> Neural Network</a:t>
                      </a:r>
                      <a:endParaRPr lang="en-US" sz="1500" i="1" kern="1200" baseline="-500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500" kern="1200" baseline="0" dirty="0" smtClean="0">
                          <a:solidFill>
                            <a:schemeClr val="dk1"/>
                          </a:solidFill>
                          <a:latin typeface="+mn-lt"/>
                          <a:ea typeface="+mn-ea"/>
                          <a:cs typeface="+mn-cs"/>
                        </a:rPr>
                        <a:t>(Yoon, Lee et al. 2019)</a:t>
                      </a:r>
                      <a:endParaRPr lang="en-US" sz="1500"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Journal of Digital Imaging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thaiDist"/>
                      <a:r>
                        <a:rPr lang="en-US" sz="1500" dirty="0" smtClean="0"/>
                        <a:t>Developed five modification algorithms of the system from the Visual Geometry Group (VGG). The first result modified VGG configuration for our partial dataset, resulting in accuracy up to 94%. Second results of using the entire dataset on the modified VGG-E configuration, accuracy up to 95%, which equates to correct classification.</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7109178" y="1352550"/>
            <a:ext cx="1905000" cy="153408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128933" y="3181350"/>
            <a:ext cx="1862137" cy="1752600"/>
          </a:xfrm>
          <a:prstGeom prst="rect">
            <a:avLst/>
          </a:prstGeom>
          <a:noFill/>
          <a:ln w="9525">
            <a:noFill/>
            <a:miter lim="800000"/>
            <a:headEnd/>
            <a:tailEnd/>
          </a:ln>
          <a:effectLst/>
        </p:spPr>
      </p:pic>
      <p:sp>
        <p:nvSpPr>
          <p:cNvPr id="8" name="Rectangle 7"/>
          <p:cNvSpPr/>
          <p:nvPr/>
        </p:nvSpPr>
        <p:spPr>
          <a:xfrm>
            <a:off x="7162800" y="819150"/>
            <a:ext cx="1752600" cy="38100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12700">
                  <a:noFill/>
                </a:ln>
                <a:solidFill>
                  <a:schemeClr val="bg1"/>
                </a:solidFill>
              </a:rPr>
              <a:t>Image dataset</a:t>
            </a:r>
            <a:endParaRPr lang="en-US" sz="1600" b="1" dirty="0">
              <a:ln w="12700">
                <a:noFill/>
              </a:ln>
              <a:solidFill>
                <a:schemeClr val="bg1"/>
              </a:solidFill>
            </a:endParaRPr>
          </a:p>
        </p:txBody>
      </p:sp>
      <p:sp>
        <p:nvSpPr>
          <p:cNvPr id="9" name="Rectangle 8"/>
          <p:cNvSpPr/>
          <p:nvPr/>
        </p:nvSpPr>
        <p:spPr>
          <a:xfrm>
            <a:off x="152400" y="361950"/>
            <a:ext cx="2819400" cy="369332"/>
          </a:xfrm>
          <a:prstGeom prst="rect">
            <a:avLst/>
          </a:prstGeom>
        </p:spPr>
        <p:txBody>
          <a:bodyPr wrap="square">
            <a:spAutoFit/>
          </a:bodyPr>
          <a:lstStyle/>
          <a:p>
            <a:r>
              <a:rPr lang="en-US" b="1" dirty="0" smtClean="0"/>
              <a:t>Table 2. </a:t>
            </a:r>
            <a:r>
              <a:rPr lang="en-US" dirty="0" smtClean="0"/>
              <a:t>Literature reviews</a:t>
            </a:r>
          </a:p>
        </p:txBody>
      </p:sp>
      <p:sp>
        <p:nvSpPr>
          <p:cNvPr id="11" name="Slide Number Placeholder 10"/>
          <p:cNvSpPr>
            <a:spLocks noGrp="1"/>
          </p:cNvSpPr>
          <p:nvPr>
            <p:ph type="sldNum" sz="quarter" idx="12"/>
          </p:nvPr>
        </p:nvSpPr>
        <p:spPr>
          <a:xfrm>
            <a:off x="6858000" y="4857750"/>
            <a:ext cx="2133600" cy="273844"/>
          </a:xfrm>
        </p:spPr>
        <p:txBody>
          <a:bodyPr/>
          <a:lstStyle/>
          <a:p>
            <a:fld id="{A325A224-5391-41FA-ABE1-DAFEAAA3CB0A}" type="slidenum">
              <a:rPr lang="en-US" sz="1400" b="1" smtClean="0"/>
              <a:pPr/>
              <a:t>28</a:t>
            </a:fld>
            <a:endParaRPr lang="en-US"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Extended results</a:t>
            </a:r>
            <a:endParaRPr lang="en-US" sz="3600" b="1" dirty="0"/>
          </a:p>
        </p:txBody>
      </p:sp>
      <p:graphicFrame>
        <p:nvGraphicFramePr>
          <p:cNvPr id="6" name="Table 5"/>
          <p:cNvGraphicFramePr>
            <a:graphicFrameLocks noGrp="1"/>
          </p:cNvGraphicFramePr>
          <p:nvPr/>
        </p:nvGraphicFramePr>
        <p:xfrm>
          <a:off x="152402" y="1788920"/>
          <a:ext cx="8762997" cy="2764030"/>
        </p:xfrm>
        <a:graphic>
          <a:graphicData uri="http://schemas.openxmlformats.org/drawingml/2006/table">
            <a:tbl>
              <a:tblPr>
                <a:tableStyleId>{D7AC3CCA-C797-4891-BE02-D94E43425B78}</a:tableStyleId>
              </a:tblPr>
              <a:tblGrid>
                <a:gridCol w="1676398"/>
                <a:gridCol w="858710"/>
                <a:gridCol w="1059566"/>
                <a:gridCol w="788787"/>
                <a:gridCol w="753468"/>
                <a:gridCol w="1036020"/>
                <a:gridCol w="1083112"/>
                <a:gridCol w="753468"/>
                <a:gridCol w="753468"/>
              </a:tblGrid>
              <a:tr h="163578">
                <a:tc rowSpan="2">
                  <a:txBody>
                    <a:bodyPr/>
                    <a:lstStyle/>
                    <a:p>
                      <a:pPr algn="l" fontAlgn="b"/>
                      <a:endParaRPr lang="en-US" sz="1600" b="0" i="0" u="none" strike="noStrike" dirty="0">
                        <a:solidFill>
                          <a:srgbClr val="000000"/>
                        </a:solidFill>
                        <a:latin typeface="Calibri"/>
                      </a:endParaRPr>
                    </a:p>
                  </a:txBody>
                  <a:tcPr marL="8179" marR="8179" marT="8179" marB="0" anchor="b">
                    <a:solidFill>
                      <a:schemeClr val="bg1">
                        <a:lumMod val="75000"/>
                      </a:schemeClr>
                    </a:solidFill>
                  </a:tcPr>
                </a:tc>
                <a:tc gridSpan="4">
                  <a:txBody>
                    <a:bodyPr/>
                    <a:lstStyle/>
                    <a:p>
                      <a:pPr algn="ctr" fontAlgn="b"/>
                      <a:r>
                        <a:rPr lang="en-US" sz="1600" b="1" u="none" strike="noStrike" dirty="0" smtClean="0"/>
                        <a:t>Original image</a:t>
                      </a:r>
                      <a:endParaRPr lang="en-US" sz="1600" b="1" i="0" u="none" strike="noStrike" dirty="0">
                        <a:solidFill>
                          <a:srgbClr val="000000"/>
                        </a:solidFill>
                        <a:latin typeface="Calibri"/>
                      </a:endParaRPr>
                    </a:p>
                  </a:txBody>
                  <a:tcPr marL="8179" marR="8179" marT="8179" marB="0" anchor="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600" b="1" dirty="0" smtClean="0"/>
                        <a:t>Preprocessing with</a:t>
                      </a:r>
                      <a:r>
                        <a:rPr lang="en-US" sz="1600" b="1" baseline="0" dirty="0" smtClean="0"/>
                        <a:t> center cropping</a:t>
                      </a:r>
                      <a:endParaRPr lang="en-US" sz="1600" b="1" dirty="0"/>
                    </a:p>
                  </a:txBody>
                  <a:tcPr marL="8179" marR="8179" marT="8179" marB="0" anchor="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3578">
                <a:tc vMerge="1">
                  <a:txBody>
                    <a:bodyPr/>
                    <a:lstStyle/>
                    <a:p>
                      <a:pPr algn="l" fontAlgn="b"/>
                      <a:endParaRPr lang="en-US" sz="1600" b="0" i="0" u="none" strike="noStrike" dirty="0">
                        <a:solidFill>
                          <a:srgbClr val="000000"/>
                        </a:solidFill>
                        <a:latin typeface="Calibri"/>
                      </a:endParaRPr>
                    </a:p>
                  </a:txBody>
                  <a:tcPr marL="8179" marR="8179" marT="8179" marB="0" anchor="b"/>
                </a:tc>
                <a:tc>
                  <a:txBody>
                    <a:bodyPr/>
                    <a:lstStyle/>
                    <a:p>
                      <a:pPr algn="ctr" fontAlgn="b"/>
                      <a:r>
                        <a:rPr lang="en-US" sz="1600" b="1" u="none" strike="noStrike" dirty="0" err="1"/>
                        <a:t>Avg</a:t>
                      </a:r>
                      <a:r>
                        <a:rPr lang="en-US" sz="1600" b="1" u="none" strike="noStrike" dirty="0"/>
                        <a:t> accuracy</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err="1"/>
                        <a:t>Avg</a:t>
                      </a:r>
                      <a:r>
                        <a:rPr lang="en-US" sz="1600" b="1" u="none" strike="noStrike" dirty="0"/>
                        <a:t> precision</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err="1"/>
                        <a:t>Avg</a:t>
                      </a:r>
                      <a:r>
                        <a:rPr lang="en-US" sz="1600" b="1" u="none" strike="noStrike" dirty="0"/>
                        <a:t> recall</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a:t>F1</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err="1"/>
                        <a:t>Avg</a:t>
                      </a:r>
                      <a:r>
                        <a:rPr lang="en-US" sz="1600" b="1" u="none" strike="noStrike" dirty="0"/>
                        <a:t> accuracy</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err="1"/>
                        <a:t>Avg</a:t>
                      </a:r>
                      <a:r>
                        <a:rPr lang="en-US" sz="1600" b="1" u="none" strike="noStrike" dirty="0"/>
                        <a:t> precision</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err="1"/>
                        <a:t>Avg</a:t>
                      </a:r>
                      <a:r>
                        <a:rPr lang="en-US" sz="1600" b="1" u="none" strike="noStrike" dirty="0"/>
                        <a:t> recall</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c>
                  <a:txBody>
                    <a:bodyPr/>
                    <a:lstStyle/>
                    <a:p>
                      <a:pPr algn="ctr" fontAlgn="b"/>
                      <a:r>
                        <a:rPr lang="en-US" sz="1600" b="1" u="none" strike="noStrike" dirty="0"/>
                        <a:t>F1</a:t>
                      </a:r>
                      <a:endParaRPr lang="en-US" sz="1600" b="1" i="0" u="none" strike="noStrike" dirty="0">
                        <a:solidFill>
                          <a:srgbClr val="000000"/>
                        </a:solidFill>
                        <a:latin typeface="Calibri"/>
                      </a:endParaRPr>
                    </a:p>
                  </a:txBody>
                  <a:tcPr marL="8179" marR="8179" marT="8179" marB="0" anchor="ctr">
                    <a:solidFill>
                      <a:schemeClr val="accent5">
                        <a:lumMod val="75000"/>
                      </a:schemeClr>
                    </a:solidFill>
                  </a:tcPr>
                </a:tc>
              </a:tr>
              <a:tr h="163578">
                <a:tc>
                  <a:txBody>
                    <a:bodyPr/>
                    <a:lstStyle/>
                    <a:p>
                      <a:pPr algn="l" fontAlgn="b"/>
                      <a:r>
                        <a:rPr lang="en-US" sz="1600" u="none" strike="noStrike" dirty="0"/>
                        <a:t>InceptionResNetV2</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73.1</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73.49</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77.52</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73.85</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75.8</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75.87</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79.78</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76.33</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r>
              <a:tr h="163578">
                <a:tc>
                  <a:txBody>
                    <a:bodyPr/>
                    <a:lstStyle/>
                    <a:p>
                      <a:pPr algn="l" fontAlgn="b"/>
                      <a:r>
                        <a:rPr lang="en-US" sz="1600" u="none" strike="noStrike" dirty="0"/>
                        <a:t>Inceptionv3</a:t>
                      </a:r>
                      <a:endParaRPr lang="en-US" sz="1600" b="1"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81.14</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82.02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84.29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81.74</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79.59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80.25</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83.06</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80.2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r>
              <a:tr h="163578">
                <a:tc>
                  <a:txBody>
                    <a:bodyPr/>
                    <a:lstStyle/>
                    <a:p>
                      <a:pPr algn="l" fontAlgn="b"/>
                      <a:r>
                        <a:rPr lang="en-US" sz="1600" b="1" u="none" strike="noStrike" dirty="0" err="1"/>
                        <a:t>NASNetLarge</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88.42</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89.65</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89.25</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88.46</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89.41</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89.19</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91.48</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b="1" u="none" strike="noStrike" dirty="0"/>
                        <a:t>89.62</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r>
              <a:tr h="163578">
                <a:tc>
                  <a:txBody>
                    <a:bodyPr/>
                    <a:lstStyle/>
                    <a:p>
                      <a:pPr algn="l" fontAlgn="b"/>
                      <a:r>
                        <a:rPr lang="en-US" sz="1600" u="none" strike="noStrike" dirty="0" err="1"/>
                        <a:t>NASNetMobile</a:t>
                      </a:r>
                      <a:endParaRPr lang="en-US" sz="1600" b="1"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76.57</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77.2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79.45</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77.17</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75.61</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76.39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79.09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76.39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r>
              <a:tr h="163578">
                <a:tc>
                  <a:txBody>
                    <a:bodyPr/>
                    <a:lstStyle/>
                    <a:p>
                      <a:pPr algn="l" fontAlgn="b"/>
                      <a:r>
                        <a:rPr lang="en-US" sz="1600" u="none" strike="noStrike" dirty="0"/>
                        <a:t>ResNet50</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85.18</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85.19</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87.19</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85.58</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83.36</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86.27</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88.71</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86.57</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r>
              <a:tr h="163578">
                <a:tc>
                  <a:txBody>
                    <a:bodyPr/>
                    <a:lstStyle/>
                    <a:p>
                      <a:pPr algn="l" fontAlgn="b"/>
                      <a:r>
                        <a:rPr lang="en-US" sz="1600" u="none" strike="noStrike" dirty="0"/>
                        <a:t>VGG16</a:t>
                      </a:r>
                      <a:endParaRPr lang="en-US" sz="1600" b="1"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83.75</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85.42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84.53</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83.32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84.01</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85.74</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85.04</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83.69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r>
              <a:tr h="163578">
                <a:tc>
                  <a:txBody>
                    <a:bodyPr/>
                    <a:lstStyle/>
                    <a:p>
                      <a:pPr algn="l" fontAlgn="b"/>
                      <a:r>
                        <a:rPr lang="en-US" sz="1600" u="none" strike="noStrike" dirty="0"/>
                        <a:t>VGG19</a:t>
                      </a:r>
                      <a:endParaRPr lang="en-US" sz="1600" b="1"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83.44</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85.43</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84.4</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83.25</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84.64</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86.16</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85.62</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c>
                  <a:txBody>
                    <a:bodyPr/>
                    <a:lstStyle/>
                    <a:p>
                      <a:pPr algn="ctr" fontAlgn="b"/>
                      <a:r>
                        <a:rPr lang="en-US" sz="1600" u="none" strike="noStrike" dirty="0"/>
                        <a:t>84.31</a:t>
                      </a:r>
                      <a:endParaRPr lang="en-US" sz="1600" b="0" i="0" u="none" strike="noStrike" dirty="0">
                        <a:solidFill>
                          <a:srgbClr val="000000"/>
                        </a:solidFill>
                        <a:latin typeface="Calibri"/>
                      </a:endParaRPr>
                    </a:p>
                  </a:txBody>
                  <a:tcPr marL="8179" marR="8179" marT="8179" marB="0" anchor="b">
                    <a:solidFill>
                      <a:schemeClr val="accent5">
                        <a:lumMod val="20000"/>
                        <a:lumOff val="80000"/>
                      </a:schemeClr>
                    </a:solidFill>
                  </a:tcPr>
                </a:tc>
              </a:tr>
              <a:tr h="163578">
                <a:tc>
                  <a:txBody>
                    <a:bodyPr/>
                    <a:lstStyle/>
                    <a:p>
                      <a:pPr algn="l" fontAlgn="b"/>
                      <a:r>
                        <a:rPr lang="en-US" sz="1600" u="none" strike="noStrike" dirty="0" err="1"/>
                        <a:t>Xception</a:t>
                      </a:r>
                      <a:endParaRPr lang="en-US" sz="1600" b="1"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81.02</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81.23</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84.59</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81.64</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79.11</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79.5</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82.95</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c>
                  <a:txBody>
                    <a:bodyPr/>
                    <a:lstStyle/>
                    <a:p>
                      <a:pPr algn="ctr" fontAlgn="b"/>
                      <a:r>
                        <a:rPr lang="en-US" sz="1600" u="none" strike="noStrike" dirty="0"/>
                        <a:t>79.83</a:t>
                      </a:r>
                      <a:endParaRPr lang="en-US" sz="1600" b="0" i="0" u="none" strike="noStrike" dirty="0">
                        <a:solidFill>
                          <a:srgbClr val="000000"/>
                        </a:solidFill>
                        <a:latin typeface="Calibri"/>
                      </a:endParaRPr>
                    </a:p>
                  </a:txBody>
                  <a:tcPr marL="8179" marR="8179" marT="8179" marB="0" anchor="b">
                    <a:solidFill>
                      <a:schemeClr val="accent5">
                        <a:lumMod val="60000"/>
                        <a:lumOff val="40000"/>
                      </a:schemeClr>
                    </a:solidFill>
                  </a:tcPr>
                </a:tc>
              </a:tr>
            </a:tbl>
          </a:graphicData>
        </a:graphic>
      </p:graphicFrame>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364218"/>
            <a:ext cx="7848600" cy="369332"/>
          </a:xfrm>
          <a:prstGeom prst="rect">
            <a:avLst/>
          </a:prstGeom>
        </p:spPr>
        <p:txBody>
          <a:bodyPr wrap="square">
            <a:spAutoFit/>
          </a:bodyPr>
          <a:lstStyle/>
          <a:p>
            <a:r>
              <a:rPr lang="en-US" b="1" dirty="0" smtClean="0"/>
              <a:t>Table 3. </a:t>
            </a:r>
            <a:r>
              <a:rPr lang="en-US" dirty="0" smtClean="0"/>
              <a:t>validation results of different kind of CNN architectures.</a:t>
            </a:r>
          </a:p>
        </p:txBody>
      </p:sp>
      <p:sp>
        <p:nvSpPr>
          <p:cNvPr id="10" name="Slide Number Placeholder 9"/>
          <p:cNvSpPr>
            <a:spLocks noGrp="1"/>
          </p:cNvSpPr>
          <p:nvPr>
            <p:ph type="sldNum" sz="quarter" idx="12"/>
          </p:nvPr>
        </p:nvSpPr>
        <p:spPr/>
        <p:txBody>
          <a:bodyPr/>
          <a:lstStyle/>
          <a:p>
            <a:fld id="{A325A224-5391-41FA-ABE1-DAFEAAA3CB0A}" type="slidenum">
              <a:rPr lang="en-US" sz="1400" b="1" smtClean="0"/>
              <a:pPr/>
              <a:t>29</a:t>
            </a:fld>
            <a:endParaRPr lang="en-US"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lon1.jpg"/>
          <p:cNvPicPr>
            <a:picLocks noChangeAspect="1"/>
          </p:cNvPicPr>
          <p:nvPr/>
        </p:nvPicPr>
        <p:blipFill>
          <a:blip r:embed="rId3" cstate="print"/>
          <a:srcRect l="31597" r="22982"/>
          <a:stretch>
            <a:fillRect/>
          </a:stretch>
        </p:blipFill>
        <p:spPr>
          <a:xfrm>
            <a:off x="0" y="0"/>
            <a:ext cx="17526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1. Background</a:t>
            </a:r>
            <a:endParaRPr lang="en-US" sz="3600" b="1" dirty="0"/>
          </a:p>
        </p:txBody>
      </p:sp>
      <p:sp>
        <p:nvSpPr>
          <p:cNvPr id="9" name="Rectangle 8"/>
          <p:cNvSpPr/>
          <p:nvPr/>
        </p:nvSpPr>
        <p:spPr>
          <a:xfrm>
            <a:off x="1981200" y="1200150"/>
            <a:ext cx="6858000" cy="2862322"/>
          </a:xfrm>
          <a:prstGeom prst="rect">
            <a:avLst/>
          </a:prstGeom>
        </p:spPr>
        <p:txBody>
          <a:bodyPr wrap="square">
            <a:spAutoFit/>
          </a:bodyPr>
          <a:lstStyle/>
          <a:p>
            <a:pPr algn="thaiDist"/>
            <a:r>
              <a:rPr lang="en-US" dirty="0" smtClean="0"/>
              <a:t>- Colorectal cancer is the top three leading deaths in humans (Huang, </a:t>
            </a:r>
          </a:p>
          <a:p>
            <a:pPr algn="thaiDist"/>
            <a:r>
              <a:rPr lang="en-US" dirty="0" smtClean="0"/>
              <a:t>    Dou et al. 2018; Cancer.org, 2019; Fiedler, Fiedler et al. 2019) </a:t>
            </a:r>
          </a:p>
          <a:p>
            <a:pPr algn="thaiDist"/>
            <a:endParaRPr lang="en-US" dirty="0" smtClean="0"/>
          </a:p>
          <a:p>
            <a:pPr algn="thaiDist"/>
            <a:r>
              <a:rPr lang="en-US" dirty="0" smtClean="0"/>
              <a:t>- Widespread and increasing health problem (Paul and Brahma 2019). </a:t>
            </a:r>
          </a:p>
          <a:p>
            <a:pPr algn="thaiDist"/>
            <a:endParaRPr lang="en-US" dirty="0" smtClean="0"/>
          </a:p>
          <a:p>
            <a:pPr algn="thaiDist"/>
            <a:r>
              <a:rPr lang="en-US" dirty="0" smtClean="0"/>
              <a:t>- Spread to young people (</a:t>
            </a:r>
            <a:r>
              <a:rPr lang="en-US" dirty="0" err="1" smtClean="0"/>
              <a:t>Kasi</a:t>
            </a:r>
            <a:r>
              <a:rPr lang="en-US" dirty="0" smtClean="0"/>
              <a:t>, </a:t>
            </a:r>
            <a:r>
              <a:rPr lang="en-US" dirty="0" err="1" smtClean="0"/>
              <a:t>Shahjehan</a:t>
            </a:r>
            <a:r>
              <a:rPr lang="en-US" dirty="0" smtClean="0"/>
              <a:t> et al. 2019).</a:t>
            </a:r>
          </a:p>
          <a:p>
            <a:pPr algn="thaiDist"/>
            <a:endParaRPr lang="en-US" dirty="0" smtClean="0"/>
          </a:p>
          <a:p>
            <a:pPr algn="thaiDist"/>
            <a:r>
              <a:rPr lang="en-US" dirty="0" smtClean="0"/>
              <a:t>- Used of medical imaging and the artificial intelligence (AI) in terms of </a:t>
            </a:r>
          </a:p>
          <a:p>
            <a:pPr algn="thaiDist"/>
            <a:r>
              <a:rPr lang="en-US" dirty="0" smtClean="0"/>
              <a:t>   in deep learning to assist in the process of diagnosing the disease  </a:t>
            </a:r>
          </a:p>
          <a:p>
            <a:pPr algn="thaiDist"/>
            <a:r>
              <a:rPr lang="en-US" dirty="0" smtClean="0"/>
              <a:t>   (Cao, Liu et al. 2018; Maier, </a:t>
            </a:r>
            <a:r>
              <a:rPr lang="en-US" dirty="0" err="1" smtClean="0"/>
              <a:t>Syben</a:t>
            </a:r>
            <a:r>
              <a:rPr lang="en-US" dirty="0" smtClean="0"/>
              <a:t> et al. 2018).</a:t>
            </a:r>
            <a:endParaRPr lang="en-US" dirty="0"/>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3</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Validation indices equation</a:t>
            </a:r>
            <a:endParaRPr lang="en-US" sz="3600" b="1" dirty="0"/>
          </a:p>
        </p:txBody>
      </p:sp>
      <p:sp>
        <p:nvSpPr>
          <p:cNvPr id="8" name="Rectangle 7"/>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947976"/>
            <a:ext cx="8763000" cy="861774"/>
          </a:xfrm>
          <a:prstGeom prst="rect">
            <a:avLst/>
          </a:prstGeom>
        </p:spPr>
        <p:txBody>
          <a:bodyPr wrap="square">
            <a:spAutoFit/>
          </a:bodyPr>
          <a:lstStyle/>
          <a:p>
            <a:r>
              <a:rPr lang="en-US" sz="1600" b="1" dirty="0" smtClean="0"/>
              <a:t>Table 4.</a:t>
            </a:r>
            <a:r>
              <a:rPr lang="en-US" sz="1600" dirty="0" smtClean="0"/>
              <a:t> Measure for multi-class classification based on a generalization (</a:t>
            </a:r>
            <a:r>
              <a:rPr lang="en-US" sz="1600" dirty="0" err="1" smtClean="0"/>
              <a:t>Sokolova</a:t>
            </a:r>
            <a:r>
              <a:rPr lang="en-US" sz="1600" dirty="0" smtClean="0"/>
              <a:t> and Lapalme 2009). </a:t>
            </a:r>
          </a:p>
          <a:p>
            <a:r>
              <a:rPr lang="en-US" sz="1600" i="1" dirty="0" smtClean="0"/>
              <a:t>    - Class define with </a:t>
            </a:r>
            <a:r>
              <a:rPr lang="en-US" sz="1600" i="1" dirty="0" err="1" smtClean="0"/>
              <a:t>C</a:t>
            </a:r>
            <a:r>
              <a:rPr lang="en-US" sz="1600" i="1" baseline="-10000" dirty="0" err="1" smtClean="0"/>
              <a:t>i</a:t>
            </a:r>
            <a:r>
              <a:rPr lang="en-US" sz="1600" dirty="0" smtClean="0"/>
              <a:t>: 	- </a:t>
            </a:r>
            <a:r>
              <a:rPr lang="en-US" sz="1600" i="1" dirty="0" err="1" smtClean="0"/>
              <a:t>tp</a:t>
            </a:r>
            <a:r>
              <a:rPr lang="en-US" sz="1600" i="1" baseline="-10000" dirty="0" err="1" smtClean="0"/>
              <a:t>i</a:t>
            </a:r>
            <a:r>
              <a:rPr lang="en-US" sz="1600" dirty="0" smtClean="0"/>
              <a:t> are true positive    </a:t>
            </a:r>
            <a:r>
              <a:rPr lang="en-US" sz="1600" i="1" dirty="0" smtClean="0"/>
              <a:t>     - </a:t>
            </a:r>
            <a:r>
              <a:rPr lang="en-US" sz="1600" i="1" dirty="0" err="1" smtClean="0"/>
              <a:t>fp</a:t>
            </a:r>
            <a:r>
              <a:rPr lang="en-US" sz="1600" i="1" baseline="-10000" dirty="0" err="1" smtClean="0"/>
              <a:t>i</a:t>
            </a:r>
            <a:r>
              <a:rPr lang="en-US" sz="1600" dirty="0" smtClean="0"/>
              <a:t> false positive	  </a:t>
            </a:r>
          </a:p>
          <a:p>
            <a:r>
              <a:rPr lang="en-US" sz="1600" dirty="0" smtClean="0"/>
              <a:t>    - </a:t>
            </a:r>
            <a:r>
              <a:rPr lang="en-US" sz="1600" i="1" dirty="0" err="1" smtClean="0"/>
              <a:t>fn</a:t>
            </a:r>
            <a:r>
              <a:rPr lang="en-US" sz="1600" i="1" baseline="-10000" dirty="0" err="1" smtClean="0"/>
              <a:t>i</a:t>
            </a:r>
            <a:r>
              <a:rPr lang="en-US" sz="1600" dirty="0" smtClean="0"/>
              <a:t> false negative     </a:t>
            </a:r>
            <a:r>
              <a:rPr lang="en-US" sz="1600" i="1" dirty="0" smtClean="0"/>
              <a:t>	- </a:t>
            </a:r>
            <a:r>
              <a:rPr lang="en-US" sz="1600" i="1" dirty="0" err="1" smtClean="0"/>
              <a:t>tn</a:t>
            </a:r>
            <a:r>
              <a:rPr lang="en-US" sz="1600" i="1" baseline="-10000" dirty="0" err="1" smtClean="0"/>
              <a:t>i</a:t>
            </a:r>
            <a:r>
              <a:rPr lang="en-US" sz="1600" dirty="0" smtClean="0"/>
              <a:t> true negative	      - </a:t>
            </a:r>
            <a:r>
              <a:rPr lang="en-US" sz="1600" i="1" dirty="0" smtClean="0"/>
              <a:t>M indicate micro and macro-average.</a:t>
            </a:r>
          </a:p>
        </p:txBody>
      </p:sp>
      <p:graphicFrame>
        <p:nvGraphicFramePr>
          <p:cNvPr id="13" name="Table 12"/>
          <p:cNvGraphicFramePr>
            <a:graphicFrameLocks noGrp="1"/>
          </p:cNvGraphicFramePr>
          <p:nvPr/>
        </p:nvGraphicFramePr>
        <p:xfrm>
          <a:off x="304800" y="1885950"/>
          <a:ext cx="8534400" cy="2931160"/>
        </p:xfrm>
        <a:graphic>
          <a:graphicData uri="http://schemas.openxmlformats.org/drawingml/2006/table">
            <a:tbl>
              <a:tblPr firstRow="1" bandRow="1">
                <a:tableStyleId>{5C22544A-7EE6-4342-B048-85BDC9FD1C3A}</a:tableStyleId>
              </a:tblPr>
              <a:tblGrid>
                <a:gridCol w="1828800"/>
                <a:gridCol w="2133600"/>
                <a:gridCol w="4572000"/>
              </a:tblGrid>
              <a:tr h="370840">
                <a:tc>
                  <a:txBody>
                    <a:bodyPr/>
                    <a:lstStyle/>
                    <a:p>
                      <a:pPr algn="ctr"/>
                      <a:r>
                        <a:rPr lang="en-US" dirty="0" smtClean="0"/>
                        <a:t>Measure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dirty="0" smtClean="0"/>
                        <a:t>Formula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dirty="0" smtClean="0"/>
                        <a:t>Detail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r>
                        <a:rPr lang="en-US" dirty="0" smtClean="0"/>
                        <a:t>Average</a:t>
                      </a:r>
                      <a:r>
                        <a:rPr lang="en-US" baseline="0" dirty="0" smtClean="0"/>
                        <a:t> Accuracy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dirty="0" smtClean="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1600" kern="1200" baseline="0" dirty="0" smtClean="0">
                          <a:solidFill>
                            <a:schemeClr val="dk1"/>
                          </a:solidFill>
                          <a:latin typeface="+mn-lt"/>
                          <a:ea typeface="+mn-ea"/>
                          <a:cs typeface="+mn-cs"/>
                        </a:rPr>
                        <a:t>The average per-class effectiveness of a classifier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70840">
                <a:tc>
                  <a:txBody>
                    <a:bodyPr/>
                    <a:lstStyle/>
                    <a:p>
                      <a:r>
                        <a:rPr lang="en-US" dirty="0" err="1" smtClean="0"/>
                        <a:t>Precision</a:t>
                      </a:r>
                      <a:r>
                        <a:rPr lang="en-US" i="1" baseline="-50000" dirty="0" err="1" smtClean="0"/>
                        <a:t>M</a:t>
                      </a:r>
                      <a:endParaRPr lang="en-US" i="1" baseline="-5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600" kern="1200" baseline="0" dirty="0" smtClean="0">
                          <a:solidFill>
                            <a:schemeClr val="dk1"/>
                          </a:solidFill>
                          <a:latin typeface="+mn-lt"/>
                          <a:ea typeface="+mn-ea"/>
                          <a:cs typeface="+mn-cs"/>
                        </a:rPr>
                        <a:t>An average per-class agreement of the data class labels with those of a classifiers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r>
                        <a:rPr lang="en-US" dirty="0" err="1" smtClean="0"/>
                        <a:t>Recall</a:t>
                      </a:r>
                      <a:r>
                        <a:rPr lang="en-US" i="1" baseline="-50000" dirty="0" err="1" smtClean="0"/>
                        <a:t>M</a:t>
                      </a:r>
                      <a:endParaRPr lang="en-US" i="1" baseline="-5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An average per-class effectiveness of a classifier to identify class labels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r h="370840">
                <a:tc>
                  <a:txBody>
                    <a:bodyPr/>
                    <a:lstStyle/>
                    <a:p>
                      <a:r>
                        <a:rPr lang="en-US" dirty="0" smtClean="0"/>
                        <a:t>F1-measure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Relations between data’s positive labels and those given by a classifier based on a per-class average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1026" name="Picture 2"/>
          <p:cNvPicPr>
            <a:picLocks noChangeAspect="1" noChangeArrowheads="1"/>
          </p:cNvPicPr>
          <p:nvPr/>
        </p:nvPicPr>
        <p:blipFill>
          <a:blip r:embed="rId3" cstate="print">
            <a:clrChange>
              <a:clrFrom>
                <a:srgbClr val="E6E6E6"/>
              </a:clrFrom>
              <a:clrTo>
                <a:srgbClr val="E6E6E6">
                  <a:alpha val="0"/>
                </a:srgbClr>
              </a:clrTo>
            </a:clrChange>
            <a:lum bright="-40000"/>
          </a:blip>
          <a:srcRect/>
          <a:stretch>
            <a:fillRect/>
          </a:stretch>
        </p:blipFill>
        <p:spPr bwMode="auto">
          <a:xfrm>
            <a:off x="2357439" y="2266950"/>
            <a:ext cx="1681161" cy="6381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clrChange>
              <a:clrFrom>
                <a:srgbClr val="E6E6E6"/>
              </a:clrFrom>
              <a:clrTo>
                <a:srgbClr val="E6E6E6">
                  <a:alpha val="0"/>
                </a:srgbClr>
              </a:clrTo>
            </a:clrChange>
            <a:lum bright="-40000"/>
          </a:blip>
          <a:srcRect/>
          <a:stretch>
            <a:fillRect/>
          </a:stretch>
        </p:blipFill>
        <p:spPr bwMode="auto">
          <a:xfrm>
            <a:off x="2619375" y="2916167"/>
            <a:ext cx="1066800" cy="5968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clrChange>
              <a:clrFrom>
                <a:srgbClr val="E6E6E6"/>
              </a:clrFrom>
              <a:clrTo>
                <a:srgbClr val="E6E6E6">
                  <a:alpha val="0"/>
                </a:srgbClr>
              </a:clrTo>
            </a:clrChange>
            <a:lum bright="-40000"/>
          </a:blip>
          <a:srcRect/>
          <a:stretch>
            <a:fillRect/>
          </a:stretch>
        </p:blipFill>
        <p:spPr bwMode="auto">
          <a:xfrm>
            <a:off x="2590800" y="3544817"/>
            <a:ext cx="1143000" cy="62713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clrChange>
              <a:clrFrom>
                <a:srgbClr val="E6E6E6"/>
              </a:clrFrom>
              <a:clrTo>
                <a:srgbClr val="E6E6E6">
                  <a:alpha val="0"/>
                </a:srgbClr>
              </a:clrTo>
            </a:clrChange>
            <a:lum bright="-40000"/>
          </a:blip>
          <a:srcRect/>
          <a:stretch>
            <a:fillRect/>
          </a:stretch>
        </p:blipFill>
        <p:spPr bwMode="auto">
          <a:xfrm>
            <a:off x="2133600" y="4248150"/>
            <a:ext cx="2110773" cy="513312"/>
          </a:xfrm>
          <a:prstGeom prst="rect">
            <a:avLst/>
          </a:prstGeom>
          <a:noFill/>
          <a:ln w="9525">
            <a:noFill/>
            <a:miter lim="800000"/>
            <a:headEnd/>
            <a:tailEnd/>
          </a:ln>
          <a:effectLst/>
        </p:spPr>
      </p:pic>
      <p:sp>
        <p:nvSpPr>
          <p:cNvPr id="11" name="Slide Number Placeholder 10"/>
          <p:cNvSpPr>
            <a:spLocks noGrp="1"/>
          </p:cNvSpPr>
          <p:nvPr>
            <p:ph type="sldNum" sz="quarter" idx="12"/>
          </p:nvPr>
        </p:nvSpPr>
        <p:spPr>
          <a:xfrm>
            <a:off x="6705600" y="4812506"/>
            <a:ext cx="2133600" cy="273844"/>
          </a:xfrm>
        </p:spPr>
        <p:txBody>
          <a:bodyPr/>
          <a:lstStyle/>
          <a:p>
            <a:fld id="{A325A224-5391-41FA-ABE1-DAFEAAA3CB0A}" type="slidenum">
              <a:rPr lang="en-US" sz="1400" b="1" smtClean="0"/>
              <a:pPr/>
              <a:t>30</a:t>
            </a:fld>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3.jpg"/>
          <p:cNvPicPr>
            <a:picLocks noChangeAspect="1"/>
          </p:cNvPicPr>
          <p:nvPr/>
        </p:nvPicPr>
        <p:blipFill>
          <a:blip r:embed="rId3" cstate="print">
            <a:lum bright="20000" contrast="40000"/>
          </a:blip>
          <a:srcRect l="24879" r="3596"/>
          <a:stretch>
            <a:fillRect/>
          </a:stretch>
        </p:blipFill>
        <p:spPr>
          <a:xfrm>
            <a:off x="0" y="0"/>
            <a:ext cx="17526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1. Background</a:t>
            </a:r>
            <a:endParaRPr lang="en-US" sz="3600" b="1" dirty="0"/>
          </a:p>
        </p:txBody>
      </p:sp>
      <p:sp>
        <p:nvSpPr>
          <p:cNvPr id="5" name="Rectangle 4"/>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1276350"/>
            <a:ext cx="6781800" cy="3139321"/>
          </a:xfrm>
          <a:prstGeom prst="rect">
            <a:avLst/>
          </a:prstGeom>
        </p:spPr>
        <p:txBody>
          <a:bodyPr wrap="square">
            <a:spAutoFit/>
          </a:bodyPr>
          <a:lstStyle/>
          <a:p>
            <a:pPr algn="thaiDist"/>
            <a:r>
              <a:rPr lang="en-US" dirty="0" smtClean="0"/>
              <a:t>- The medical image in kind of digital images (Liu, Hernandez- </a:t>
            </a:r>
          </a:p>
          <a:p>
            <a:pPr algn="thaiDist"/>
            <a:r>
              <a:rPr lang="en-US" dirty="0" smtClean="0"/>
              <a:t>    </a:t>
            </a:r>
            <a:r>
              <a:rPr lang="en-US" dirty="0" err="1" smtClean="0"/>
              <a:t>Cabronero</a:t>
            </a:r>
            <a:r>
              <a:rPr lang="en-US" dirty="0" smtClean="0"/>
              <a:t> et al. 2017; </a:t>
            </a:r>
            <a:r>
              <a:rPr lang="en-US" dirty="0" err="1" smtClean="0"/>
              <a:t>Joris</a:t>
            </a:r>
            <a:r>
              <a:rPr lang="en-US" dirty="0" smtClean="0"/>
              <a:t>, </a:t>
            </a:r>
            <a:r>
              <a:rPr lang="en-US" dirty="0" err="1" smtClean="0"/>
              <a:t>Develter</a:t>
            </a:r>
            <a:r>
              <a:rPr lang="en-US" dirty="0" smtClean="0"/>
              <a:t> et al. 2018),</a:t>
            </a:r>
          </a:p>
          <a:p>
            <a:pPr algn="thaiDist"/>
            <a:endParaRPr lang="en-US" dirty="0" smtClean="0"/>
          </a:p>
          <a:p>
            <a:pPr algn="thaiDist"/>
            <a:r>
              <a:rPr lang="en-US" dirty="0" smtClean="0"/>
              <a:t>- Usage of processing to detection, screening and classification of </a:t>
            </a:r>
          </a:p>
          <a:p>
            <a:pPr algn="thaiDist"/>
            <a:r>
              <a:rPr lang="en-US" dirty="0" smtClean="0"/>
              <a:t>   diseases (</a:t>
            </a:r>
            <a:r>
              <a:rPr lang="en-US" dirty="0" err="1" smtClean="0"/>
              <a:t>Vasuki</a:t>
            </a:r>
            <a:r>
              <a:rPr lang="en-US" dirty="0" smtClean="0"/>
              <a:t>, </a:t>
            </a:r>
            <a:r>
              <a:rPr lang="en-US" dirty="0" err="1" smtClean="0"/>
              <a:t>Kanimozhi</a:t>
            </a:r>
            <a:r>
              <a:rPr lang="en-US" dirty="0" smtClean="0"/>
              <a:t> et al. 2017).</a:t>
            </a:r>
          </a:p>
          <a:p>
            <a:pPr algn="thaiDist"/>
            <a:endParaRPr lang="en-US" dirty="0" smtClean="0"/>
          </a:p>
          <a:p>
            <a:pPr algn="thaiDist"/>
            <a:r>
              <a:rPr lang="en-US" dirty="0" smtClean="0"/>
              <a:t>- Medical images appear with noise,  blurriness, poor contrast and </a:t>
            </a:r>
          </a:p>
          <a:p>
            <a:pPr algn="thaiDist"/>
            <a:r>
              <a:rPr lang="en-US" dirty="0" smtClean="0"/>
              <a:t>   sharpness affect to false diagnosis, </a:t>
            </a:r>
          </a:p>
          <a:p>
            <a:pPr algn="thaiDist"/>
            <a:endParaRPr lang="en-US" dirty="0" smtClean="0"/>
          </a:p>
          <a:p>
            <a:pPr algn="thaiDist"/>
            <a:r>
              <a:rPr lang="en-US" dirty="0" smtClean="0"/>
              <a:t>- Image preprocessing for image enhancement (</a:t>
            </a:r>
            <a:r>
              <a:rPr lang="en-US" dirty="0" err="1" smtClean="0"/>
              <a:t>Vasuki</a:t>
            </a:r>
            <a:r>
              <a:rPr lang="en-US" dirty="0" smtClean="0"/>
              <a:t>, </a:t>
            </a:r>
            <a:r>
              <a:rPr lang="en-US" dirty="0" err="1" smtClean="0"/>
              <a:t>Kanimozhi</a:t>
            </a:r>
            <a:r>
              <a:rPr lang="en-US" dirty="0" smtClean="0"/>
              <a:t> et </a:t>
            </a:r>
          </a:p>
          <a:p>
            <a:pPr algn="thaiDist"/>
            <a:r>
              <a:rPr lang="en-US" dirty="0" smtClean="0"/>
              <a:t>   al. 2017).</a:t>
            </a:r>
            <a:endParaRPr lang="en-US" dirty="0"/>
          </a:p>
        </p:txBody>
      </p:sp>
      <p:sp>
        <p:nvSpPr>
          <p:cNvPr id="8" name="Slide Number Placeholder 7"/>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4</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_FUZS9K4JPqzfXDcC83BQTw.png"/>
          <p:cNvPicPr>
            <a:picLocks noChangeAspect="1"/>
          </p:cNvPicPr>
          <p:nvPr/>
        </p:nvPicPr>
        <p:blipFill>
          <a:blip r:embed="rId3" cstate="print"/>
          <a:srcRect l="8969" r="19283"/>
          <a:stretch>
            <a:fillRect/>
          </a:stretch>
        </p:blipFill>
        <p:spPr>
          <a:xfrm>
            <a:off x="0" y="0"/>
            <a:ext cx="1828800" cy="5143500"/>
          </a:xfrm>
          <a:prstGeom prst="rect">
            <a:avLst/>
          </a:prstGeom>
        </p:spPr>
      </p:pic>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2. Objectives</a:t>
            </a:r>
            <a:endParaRPr lang="en-US" sz="3600" b="1" dirty="0"/>
          </a:p>
        </p:txBody>
      </p:sp>
      <p:sp>
        <p:nvSpPr>
          <p:cNvPr id="5" name="Rectangle 4"/>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1733550"/>
            <a:ext cx="6781800" cy="1754326"/>
          </a:xfrm>
          <a:prstGeom prst="rect">
            <a:avLst/>
          </a:prstGeom>
        </p:spPr>
        <p:txBody>
          <a:bodyPr wrap="square">
            <a:spAutoFit/>
          </a:bodyPr>
          <a:lstStyle/>
          <a:p>
            <a:pPr algn="thaiDist">
              <a:buFont typeface="Arial" pitchFamily="34" charset="0"/>
              <a:buChar char="•"/>
            </a:pPr>
            <a:r>
              <a:rPr lang="en-US" dirty="0" smtClean="0"/>
              <a:t> Employ image preprocessing and deep learning of a </a:t>
            </a:r>
            <a:r>
              <a:rPr lang="en-US" dirty="0" err="1" smtClean="0"/>
              <a:t>convolutional</a:t>
            </a:r>
            <a:r>
              <a:rPr lang="en-US" dirty="0" smtClean="0"/>
              <a:t> neural network (CNN) to classify images of colorectal cancer.</a:t>
            </a:r>
          </a:p>
          <a:p>
            <a:pPr algn="thaiDist">
              <a:buFont typeface="Arial" pitchFamily="34" charset="0"/>
              <a:buChar char="•"/>
            </a:pPr>
            <a:endParaRPr lang="en-US" dirty="0" smtClean="0"/>
          </a:p>
          <a:p>
            <a:pPr algn="thaiDist">
              <a:buFont typeface="Arial" pitchFamily="34" charset="0"/>
              <a:buChar char="•"/>
            </a:pPr>
            <a:r>
              <a:rPr lang="en-US" dirty="0" smtClean="0"/>
              <a:t> Compare the validation results of the image training and test between no preprocessing and the preprocessing of colorectal cancer images.</a:t>
            </a:r>
            <a:endParaRPr lang="en-US" dirty="0"/>
          </a:p>
        </p:txBody>
      </p:sp>
      <p:sp>
        <p:nvSpPr>
          <p:cNvPr id="10" name="Slide Number Placeholder 9"/>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5</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3350" y="933450"/>
            <a:ext cx="2743200" cy="40957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sp>
        <p:nvSpPr>
          <p:cNvPr id="9" name="Rectangle 8"/>
          <p:cNvSpPr/>
          <p:nvPr/>
        </p:nvSpPr>
        <p:spPr>
          <a:xfrm>
            <a:off x="2895600" y="1276350"/>
            <a:ext cx="6019800" cy="1808187"/>
          </a:xfrm>
          <a:prstGeom prst="rect">
            <a:avLst/>
          </a:prstGeom>
        </p:spPr>
        <p:txBody>
          <a:bodyPr wrap="square">
            <a:spAutoFit/>
          </a:bodyPr>
          <a:lstStyle/>
          <a:p>
            <a:pPr algn="thaiDist">
              <a:buFont typeface="Arial" pitchFamily="34" charset="0"/>
              <a:buChar char="•"/>
            </a:pPr>
            <a:r>
              <a:rPr lang="en-US" sz="1700" dirty="0" smtClean="0"/>
              <a:t>  CT </a:t>
            </a:r>
            <a:r>
              <a:rPr lang="en-US" sz="1700" i="1" dirty="0" err="1" smtClean="0"/>
              <a:t>colonography</a:t>
            </a:r>
            <a:r>
              <a:rPr lang="en-US" sz="1700" dirty="0" smtClean="0"/>
              <a:t> of The Cancer Imaging Archive (TCIA).</a:t>
            </a:r>
          </a:p>
          <a:p>
            <a:pPr algn="thaiDist"/>
            <a:r>
              <a:rPr lang="en-US" sz="1600" dirty="0" smtClean="0"/>
              <a:t>    </a:t>
            </a:r>
            <a:r>
              <a:rPr lang="en-US" dirty="0" smtClean="0"/>
              <a:t>(Smith, Clark et al. 2015)</a:t>
            </a:r>
            <a:endParaRPr lang="en-US" dirty="0" smtClean="0">
              <a:solidFill>
                <a:srgbClr val="FF0000"/>
              </a:solidFill>
            </a:endParaRPr>
          </a:p>
          <a:p>
            <a:pPr algn="thaiDist">
              <a:lnSpc>
                <a:spcPct val="150000"/>
              </a:lnSpc>
              <a:buFont typeface="Arial" pitchFamily="34" charset="0"/>
              <a:buChar char="•"/>
            </a:pPr>
            <a:r>
              <a:rPr lang="en-US" sz="1700" dirty="0" smtClean="0"/>
              <a:t>  328 patients, 104 cancer and 224 normal patients.</a:t>
            </a:r>
          </a:p>
          <a:p>
            <a:pPr algn="thaiDist">
              <a:lnSpc>
                <a:spcPct val="150000"/>
              </a:lnSpc>
              <a:buFont typeface="Arial" pitchFamily="34" charset="0"/>
              <a:buChar char="•"/>
            </a:pPr>
            <a:r>
              <a:rPr lang="en-US" sz="1700" dirty="0" smtClean="0"/>
              <a:t>  Total CT </a:t>
            </a:r>
            <a:r>
              <a:rPr lang="en-US" sz="1700" dirty="0" err="1" smtClean="0"/>
              <a:t>Topogram</a:t>
            </a:r>
            <a:r>
              <a:rPr lang="en-US" sz="1700" dirty="0" smtClean="0"/>
              <a:t> of supine and prone images was 425 images.</a:t>
            </a:r>
          </a:p>
          <a:p>
            <a:pPr algn="thaiDist">
              <a:lnSpc>
                <a:spcPct val="150000"/>
              </a:lnSpc>
              <a:buFont typeface="Arial" pitchFamily="34" charset="0"/>
              <a:buChar char="•"/>
            </a:pPr>
            <a:r>
              <a:rPr lang="en-US" sz="1700" dirty="0" smtClean="0"/>
              <a:t>  201 cancer images and 224 non-cancer images.</a:t>
            </a:r>
          </a:p>
        </p:txBody>
      </p:sp>
      <p:pic>
        <p:nvPicPr>
          <p:cNvPr id="10" name="Picture 9" descr="cancer (2).jpg"/>
          <p:cNvPicPr>
            <a:picLocks noChangeAspect="1"/>
          </p:cNvPicPr>
          <p:nvPr/>
        </p:nvPicPr>
        <p:blipFill>
          <a:blip r:embed="rId3" cstate="print"/>
          <a:stretch>
            <a:fillRect/>
          </a:stretch>
        </p:blipFill>
        <p:spPr>
          <a:xfrm>
            <a:off x="1514475" y="3676650"/>
            <a:ext cx="1325880" cy="1325880"/>
          </a:xfrm>
          <a:prstGeom prst="rect">
            <a:avLst/>
          </a:prstGeom>
        </p:spPr>
      </p:pic>
      <p:pic>
        <p:nvPicPr>
          <p:cNvPr id="11" name="Picture 10" descr="cancer (11).jpg"/>
          <p:cNvPicPr>
            <a:picLocks noChangeAspect="1"/>
          </p:cNvPicPr>
          <p:nvPr/>
        </p:nvPicPr>
        <p:blipFill>
          <a:blip r:embed="rId4" cstate="print"/>
          <a:stretch>
            <a:fillRect/>
          </a:stretch>
        </p:blipFill>
        <p:spPr>
          <a:xfrm>
            <a:off x="171450" y="3676650"/>
            <a:ext cx="1325880" cy="1325880"/>
          </a:xfrm>
          <a:prstGeom prst="rect">
            <a:avLst/>
          </a:prstGeom>
        </p:spPr>
      </p:pic>
      <p:pic>
        <p:nvPicPr>
          <p:cNvPr id="12" name="Picture 11" descr="cancer (55).jpg"/>
          <p:cNvPicPr>
            <a:picLocks noChangeAspect="1"/>
          </p:cNvPicPr>
          <p:nvPr/>
        </p:nvPicPr>
        <p:blipFill>
          <a:blip r:embed="rId5" cstate="print"/>
          <a:stretch>
            <a:fillRect/>
          </a:stretch>
        </p:blipFill>
        <p:spPr>
          <a:xfrm>
            <a:off x="1514475" y="2333625"/>
            <a:ext cx="1325880" cy="1325880"/>
          </a:xfrm>
          <a:prstGeom prst="rect">
            <a:avLst/>
          </a:prstGeom>
        </p:spPr>
      </p:pic>
      <p:pic>
        <p:nvPicPr>
          <p:cNvPr id="13" name="Picture 12" descr="cancer (79).jpg"/>
          <p:cNvPicPr>
            <a:picLocks noChangeAspect="1"/>
          </p:cNvPicPr>
          <p:nvPr/>
        </p:nvPicPr>
        <p:blipFill>
          <a:blip r:embed="rId6" cstate="print"/>
          <a:stretch>
            <a:fillRect/>
          </a:stretch>
        </p:blipFill>
        <p:spPr>
          <a:xfrm>
            <a:off x="169545" y="2327910"/>
            <a:ext cx="1325880" cy="1325880"/>
          </a:xfrm>
          <a:prstGeom prst="rect">
            <a:avLst/>
          </a:prstGeom>
        </p:spPr>
      </p:pic>
      <p:pic>
        <p:nvPicPr>
          <p:cNvPr id="14" name="Picture 13" descr="cancer (87).jpg"/>
          <p:cNvPicPr>
            <a:picLocks noChangeAspect="1"/>
          </p:cNvPicPr>
          <p:nvPr/>
        </p:nvPicPr>
        <p:blipFill>
          <a:blip r:embed="rId7" cstate="print"/>
          <a:stretch>
            <a:fillRect/>
          </a:stretch>
        </p:blipFill>
        <p:spPr>
          <a:xfrm>
            <a:off x="169545" y="981075"/>
            <a:ext cx="1325880" cy="1325880"/>
          </a:xfrm>
          <a:prstGeom prst="rect">
            <a:avLst/>
          </a:prstGeom>
        </p:spPr>
      </p:pic>
      <p:pic>
        <p:nvPicPr>
          <p:cNvPr id="15" name="Picture 14" descr="cancer (108).jpg"/>
          <p:cNvPicPr>
            <a:picLocks noChangeAspect="1"/>
          </p:cNvPicPr>
          <p:nvPr/>
        </p:nvPicPr>
        <p:blipFill>
          <a:blip r:embed="rId8" cstate="print"/>
          <a:stretch>
            <a:fillRect/>
          </a:stretch>
        </p:blipFill>
        <p:spPr>
          <a:xfrm>
            <a:off x="1518285" y="981075"/>
            <a:ext cx="1325880" cy="1325880"/>
          </a:xfrm>
          <a:prstGeom prst="rect">
            <a:avLst/>
          </a:prstGeom>
        </p:spPr>
      </p:pic>
      <p:sp>
        <p:nvSpPr>
          <p:cNvPr id="16" name="Rectangle 15"/>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4171950"/>
            <a:ext cx="5791200" cy="507831"/>
          </a:xfrm>
          <a:prstGeom prst="rect">
            <a:avLst/>
          </a:prstGeom>
        </p:spPr>
        <p:txBody>
          <a:bodyPr wrap="square">
            <a:spAutoFit/>
          </a:bodyPr>
          <a:lstStyle/>
          <a:p>
            <a:pPr algn="thaiDist">
              <a:lnSpc>
                <a:spcPct val="150000"/>
              </a:lnSpc>
            </a:pPr>
            <a:r>
              <a:rPr lang="en-US" b="1" dirty="0" smtClean="0"/>
              <a:t>Figure 1.</a:t>
            </a:r>
            <a:r>
              <a:rPr lang="en-US" dirty="0" smtClean="0"/>
              <a:t> example of CT </a:t>
            </a:r>
            <a:r>
              <a:rPr lang="en-US" dirty="0" err="1" smtClean="0"/>
              <a:t>Topogram</a:t>
            </a:r>
            <a:r>
              <a:rPr lang="en-US" dirty="0" smtClean="0"/>
              <a:t> colon images.</a:t>
            </a:r>
          </a:p>
        </p:txBody>
      </p:sp>
      <p:sp>
        <p:nvSpPr>
          <p:cNvPr id="19" name="Slide Number Placeholder 18"/>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6</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pic>
        <p:nvPicPr>
          <p:cNvPr id="6" name="Picture 5" descr="cancer (28).jpg"/>
          <p:cNvPicPr>
            <a:picLocks noChangeAspect="1"/>
          </p:cNvPicPr>
          <p:nvPr/>
        </p:nvPicPr>
        <p:blipFill>
          <a:blip r:embed="rId3" cstate="print"/>
          <a:stretch>
            <a:fillRect/>
          </a:stretch>
        </p:blipFill>
        <p:spPr>
          <a:xfrm>
            <a:off x="152400" y="1504950"/>
            <a:ext cx="2895600" cy="2895600"/>
          </a:xfrm>
          <a:prstGeom prst="rect">
            <a:avLst/>
          </a:prstGeom>
        </p:spPr>
      </p:pic>
      <p:sp>
        <p:nvSpPr>
          <p:cNvPr id="8" name="TextBox 7"/>
          <p:cNvSpPr txBox="1"/>
          <p:nvPr/>
        </p:nvSpPr>
        <p:spPr>
          <a:xfrm>
            <a:off x="416306" y="4400550"/>
            <a:ext cx="2403094" cy="369332"/>
          </a:xfrm>
          <a:prstGeom prst="rect">
            <a:avLst/>
          </a:prstGeom>
          <a:noFill/>
        </p:spPr>
        <p:txBody>
          <a:bodyPr wrap="none" rtlCol="0">
            <a:spAutoFit/>
          </a:bodyPr>
          <a:lstStyle/>
          <a:p>
            <a:r>
              <a:rPr lang="en-US" b="1" dirty="0" smtClean="0"/>
              <a:t>Figure 2.</a:t>
            </a:r>
            <a:r>
              <a:rPr lang="en-US" dirty="0" smtClean="0"/>
              <a:t> Original image</a:t>
            </a:r>
            <a:endParaRPr lang="en-US" dirty="0"/>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1399729"/>
            <a:ext cx="5943600" cy="3000821"/>
          </a:xfrm>
          <a:prstGeom prst="rect">
            <a:avLst/>
          </a:prstGeom>
        </p:spPr>
        <p:txBody>
          <a:bodyPr wrap="square">
            <a:spAutoFit/>
          </a:bodyPr>
          <a:lstStyle/>
          <a:p>
            <a:pPr algn="thaiDist">
              <a:lnSpc>
                <a:spcPct val="150000"/>
              </a:lnSpc>
              <a:buFont typeface="Arial" pitchFamily="34" charset="0"/>
              <a:buChar char="•"/>
            </a:pPr>
            <a:r>
              <a:rPr lang="en-US" dirty="0" smtClean="0"/>
              <a:t>  Convert image of DICOM to JPEG format.</a:t>
            </a:r>
          </a:p>
          <a:p>
            <a:pPr algn="thaiDist">
              <a:lnSpc>
                <a:spcPct val="150000"/>
              </a:lnSpc>
              <a:buFont typeface="Arial" pitchFamily="34" charset="0"/>
              <a:buChar char="•"/>
            </a:pPr>
            <a:r>
              <a:rPr lang="en-US" dirty="0" smtClean="0"/>
              <a:t>  Image preprocessing with a center crop.</a:t>
            </a:r>
          </a:p>
          <a:p>
            <a:pPr algn="thaiDist">
              <a:lnSpc>
                <a:spcPct val="150000"/>
              </a:lnSpc>
              <a:buFont typeface="Arial" pitchFamily="34" charset="0"/>
              <a:buChar char="•"/>
            </a:pPr>
            <a:r>
              <a:rPr lang="en-US" dirty="0" smtClean="0"/>
              <a:t>  Center cropping by manually with Photoshop software. </a:t>
            </a:r>
          </a:p>
          <a:p>
            <a:pPr algn="thaiDist">
              <a:lnSpc>
                <a:spcPct val="150000"/>
              </a:lnSpc>
              <a:buFont typeface="Arial" pitchFamily="34" charset="0"/>
              <a:buChar char="•"/>
            </a:pPr>
            <a:r>
              <a:rPr lang="en-US" dirty="0" smtClean="0"/>
              <a:t>  Image center crop target specifically on the colon position.</a:t>
            </a:r>
          </a:p>
          <a:p>
            <a:pPr algn="thaiDist">
              <a:lnSpc>
                <a:spcPct val="150000"/>
              </a:lnSpc>
              <a:buFont typeface="Arial" pitchFamily="34" charset="0"/>
              <a:buChar char="•"/>
            </a:pPr>
            <a:r>
              <a:rPr lang="en-US" dirty="0" smtClean="0"/>
              <a:t>  </a:t>
            </a:r>
            <a:r>
              <a:rPr lang="en-US" dirty="0" err="1" smtClean="0"/>
              <a:t>NASNet</a:t>
            </a:r>
            <a:r>
              <a:rPr lang="en-US" dirty="0" smtClean="0"/>
              <a:t> image size requirement:</a:t>
            </a:r>
          </a:p>
          <a:p>
            <a:pPr lvl="1" algn="thaiDist">
              <a:lnSpc>
                <a:spcPct val="150000"/>
              </a:lnSpc>
            </a:pPr>
            <a:r>
              <a:rPr lang="en-US" dirty="0" smtClean="0"/>
              <a:t>-  </a:t>
            </a:r>
            <a:r>
              <a:rPr lang="en-US" dirty="0" err="1" smtClean="0"/>
              <a:t>NASNet</a:t>
            </a:r>
            <a:r>
              <a:rPr lang="en-US" dirty="0" smtClean="0"/>
              <a:t> Large 331 x 331</a:t>
            </a:r>
          </a:p>
          <a:p>
            <a:pPr lvl="1" algn="thaiDist">
              <a:lnSpc>
                <a:spcPct val="150000"/>
              </a:lnSpc>
            </a:pPr>
            <a:r>
              <a:rPr lang="en-US" dirty="0" smtClean="0"/>
              <a:t>-  </a:t>
            </a:r>
            <a:r>
              <a:rPr lang="en-US" dirty="0" err="1" smtClean="0"/>
              <a:t>NASNet</a:t>
            </a:r>
            <a:r>
              <a:rPr lang="en-US" dirty="0" smtClean="0"/>
              <a:t> Mobile 224 x 224</a:t>
            </a:r>
          </a:p>
        </p:txBody>
      </p:sp>
      <p:sp>
        <p:nvSpPr>
          <p:cNvPr id="9" name="Slide Number Placeholder 8"/>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7</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pic>
        <p:nvPicPr>
          <p:cNvPr id="6" name="Picture 5" descr="cancer (28).jpg"/>
          <p:cNvPicPr>
            <a:picLocks noChangeAspect="1"/>
          </p:cNvPicPr>
          <p:nvPr/>
        </p:nvPicPr>
        <p:blipFill>
          <a:blip r:embed="rId3" cstate="print"/>
          <a:stretch>
            <a:fillRect/>
          </a:stretch>
        </p:blipFill>
        <p:spPr>
          <a:xfrm>
            <a:off x="152400" y="1504950"/>
            <a:ext cx="2895600" cy="2895600"/>
          </a:xfrm>
          <a:prstGeom prst="rect">
            <a:avLst/>
          </a:prstGeom>
        </p:spPr>
      </p:pic>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1885950"/>
            <a:ext cx="5943600" cy="1569660"/>
          </a:xfrm>
          <a:prstGeom prst="rect">
            <a:avLst/>
          </a:prstGeom>
        </p:spPr>
        <p:txBody>
          <a:bodyPr wrap="square">
            <a:spAutoFit/>
          </a:bodyPr>
          <a:lstStyle/>
          <a:p>
            <a:pPr algn="thaiDist"/>
            <a:r>
              <a:rPr lang="en-US" dirty="0" smtClean="0"/>
              <a:t>Image cropping is the most common method can improve the visual image quality and the overall composition by mainly operated to cut and remove areas of the noise and object unwanted content or irrelevant detail.</a:t>
            </a:r>
          </a:p>
          <a:p>
            <a:pPr algn="thaiDist"/>
            <a:endParaRPr lang="en-US" sz="800" dirty="0" smtClean="0"/>
          </a:p>
          <a:p>
            <a:r>
              <a:rPr lang="en-US" sz="1600" dirty="0" smtClean="0"/>
              <a:t>(Yan, Lin et al. 2013; Chen, Huang et al. 2017; Deng, Cui et al. 2018)</a:t>
            </a:r>
          </a:p>
        </p:txBody>
      </p:sp>
      <p:sp>
        <p:nvSpPr>
          <p:cNvPr id="9" name="TextBox 8"/>
          <p:cNvSpPr txBox="1"/>
          <p:nvPr/>
        </p:nvSpPr>
        <p:spPr>
          <a:xfrm>
            <a:off x="416306" y="4400550"/>
            <a:ext cx="2403094" cy="369332"/>
          </a:xfrm>
          <a:prstGeom prst="rect">
            <a:avLst/>
          </a:prstGeom>
          <a:noFill/>
        </p:spPr>
        <p:txBody>
          <a:bodyPr wrap="none" rtlCol="0">
            <a:spAutoFit/>
          </a:bodyPr>
          <a:lstStyle/>
          <a:p>
            <a:r>
              <a:rPr lang="en-US" b="1" dirty="0" smtClean="0"/>
              <a:t>Figure 2.</a:t>
            </a:r>
            <a:r>
              <a:rPr lang="en-US" dirty="0" smtClean="0"/>
              <a:t> Original image</a:t>
            </a:r>
            <a:endParaRPr lang="en-US" dirty="0"/>
          </a:p>
        </p:txBody>
      </p:sp>
      <p:sp>
        <p:nvSpPr>
          <p:cNvPr id="8" name="Slide Number Placeholder 7"/>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8</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33350"/>
            <a:ext cx="9372600" cy="762000"/>
          </a:xfrm>
          <a:prstGeom prst="round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457200" y="57150"/>
            <a:ext cx="8229600" cy="857250"/>
          </a:xfrm>
        </p:spPr>
        <p:txBody>
          <a:bodyPr>
            <a:normAutofit/>
          </a:bodyPr>
          <a:lstStyle/>
          <a:p>
            <a:pPr algn="r"/>
            <a:r>
              <a:rPr lang="en-US" sz="3600" b="1" dirty="0" smtClean="0"/>
              <a:t>3. Methodology</a:t>
            </a:r>
            <a:endParaRPr lang="en-US" sz="3600" b="1" dirty="0"/>
          </a:p>
        </p:txBody>
      </p:sp>
      <p:pic>
        <p:nvPicPr>
          <p:cNvPr id="6" name="Picture 5" descr="cancer (28).jpg"/>
          <p:cNvPicPr>
            <a:picLocks noChangeAspect="1"/>
          </p:cNvPicPr>
          <p:nvPr/>
        </p:nvPicPr>
        <p:blipFill>
          <a:blip r:embed="rId3" cstate="print"/>
          <a:stretch>
            <a:fillRect/>
          </a:stretch>
        </p:blipFill>
        <p:spPr>
          <a:xfrm>
            <a:off x="152400" y="1504950"/>
            <a:ext cx="2895600" cy="2895600"/>
          </a:xfrm>
          <a:prstGeom prst="rect">
            <a:avLst/>
          </a:prstGeom>
        </p:spPr>
      </p:pic>
      <p:sp>
        <p:nvSpPr>
          <p:cNvPr id="8" name="TextBox 7"/>
          <p:cNvSpPr txBox="1"/>
          <p:nvPr/>
        </p:nvSpPr>
        <p:spPr>
          <a:xfrm>
            <a:off x="381000" y="4400550"/>
            <a:ext cx="2552174" cy="369332"/>
          </a:xfrm>
          <a:prstGeom prst="rect">
            <a:avLst/>
          </a:prstGeom>
          <a:noFill/>
        </p:spPr>
        <p:txBody>
          <a:bodyPr wrap="none" rtlCol="0">
            <a:spAutoFit/>
          </a:bodyPr>
          <a:lstStyle/>
          <a:p>
            <a:r>
              <a:rPr lang="en-US" b="1" dirty="0" smtClean="0"/>
              <a:t>Figure 3.</a:t>
            </a:r>
            <a:r>
              <a:rPr lang="en-US" dirty="0" smtClean="0"/>
              <a:t> Center cropping</a:t>
            </a:r>
            <a:endParaRPr lang="en-US" dirty="0"/>
          </a:p>
        </p:txBody>
      </p:sp>
      <p:sp>
        <p:nvSpPr>
          <p:cNvPr id="10" name="Rectangle 9"/>
          <p:cNvSpPr/>
          <p:nvPr/>
        </p:nvSpPr>
        <p:spPr>
          <a:xfrm>
            <a:off x="0" y="0"/>
            <a:ext cx="9144000" cy="5143500"/>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1399729"/>
            <a:ext cx="5943600" cy="3000821"/>
          </a:xfrm>
          <a:prstGeom prst="rect">
            <a:avLst/>
          </a:prstGeom>
        </p:spPr>
        <p:txBody>
          <a:bodyPr wrap="square">
            <a:spAutoFit/>
          </a:bodyPr>
          <a:lstStyle/>
          <a:p>
            <a:pPr algn="thaiDist">
              <a:lnSpc>
                <a:spcPct val="150000"/>
              </a:lnSpc>
              <a:buFont typeface="Arial" pitchFamily="34" charset="0"/>
              <a:buChar char="•"/>
            </a:pPr>
            <a:r>
              <a:rPr lang="en-US" dirty="0" smtClean="0"/>
              <a:t>  Convert image of DICOM to JPEG format.</a:t>
            </a:r>
          </a:p>
          <a:p>
            <a:pPr algn="thaiDist">
              <a:lnSpc>
                <a:spcPct val="150000"/>
              </a:lnSpc>
              <a:buFont typeface="Arial" pitchFamily="34" charset="0"/>
              <a:buChar char="•"/>
            </a:pPr>
            <a:r>
              <a:rPr lang="en-US" dirty="0" smtClean="0"/>
              <a:t>  Image preprocessing with a center crop.</a:t>
            </a:r>
          </a:p>
          <a:p>
            <a:pPr algn="thaiDist">
              <a:lnSpc>
                <a:spcPct val="150000"/>
              </a:lnSpc>
              <a:buFont typeface="Arial" pitchFamily="34" charset="0"/>
              <a:buChar char="•"/>
            </a:pPr>
            <a:r>
              <a:rPr lang="en-US" dirty="0" smtClean="0"/>
              <a:t>  Center cropping by manually with Photoshop software. </a:t>
            </a:r>
          </a:p>
          <a:p>
            <a:pPr algn="thaiDist">
              <a:lnSpc>
                <a:spcPct val="150000"/>
              </a:lnSpc>
              <a:buFont typeface="Arial" pitchFamily="34" charset="0"/>
              <a:buChar char="•"/>
            </a:pPr>
            <a:r>
              <a:rPr lang="en-US" dirty="0" smtClean="0"/>
              <a:t>  Image center crop target specifically on the colon position.</a:t>
            </a:r>
          </a:p>
          <a:p>
            <a:pPr algn="thaiDist">
              <a:lnSpc>
                <a:spcPct val="150000"/>
              </a:lnSpc>
              <a:buFont typeface="Arial" pitchFamily="34" charset="0"/>
              <a:buChar char="•"/>
            </a:pPr>
            <a:r>
              <a:rPr lang="en-US" dirty="0" smtClean="0"/>
              <a:t>  </a:t>
            </a:r>
            <a:r>
              <a:rPr lang="en-US" dirty="0" err="1" smtClean="0"/>
              <a:t>NASNet</a:t>
            </a:r>
            <a:r>
              <a:rPr lang="en-US" dirty="0" smtClean="0"/>
              <a:t> image size requirement:</a:t>
            </a:r>
          </a:p>
          <a:p>
            <a:pPr lvl="1" algn="thaiDist">
              <a:lnSpc>
                <a:spcPct val="150000"/>
              </a:lnSpc>
            </a:pPr>
            <a:r>
              <a:rPr lang="en-US" dirty="0" smtClean="0"/>
              <a:t>-  </a:t>
            </a:r>
            <a:r>
              <a:rPr lang="en-US" dirty="0" err="1" smtClean="0"/>
              <a:t>NASNet</a:t>
            </a:r>
            <a:r>
              <a:rPr lang="en-US" dirty="0" smtClean="0"/>
              <a:t> Large 331 x 331</a:t>
            </a:r>
          </a:p>
          <a:p>
            <a:pPr lvl="1" algn="thaiDist">
              <a:lnSpc>
                <a:spcPct val="150000"/>
              </a:lnSpc>
            </a:pPr>
            <a:r>
              <a:rPr lang="en-US" dirty="0" smtClean="0"/>
              <a:t>-  </a:t>
            </a:r>
            <a:r>
              <a:rPr lang="en-US" dirty="0" err="1" smtClean="0"/>
              <a:t>NASNet</a:t>
            </a:r>
            <a:r>
              <a:rPr lang="en-US" dirty="0" smtClean="0"/>
              <a:t> Mobile 224 x 224</a:t>
            </a:r>
          </a:p>
        </p:txBody>
      </p:sp>
      <p:sp>
        <p:nvSpPr>
          <p:cNvPr id="9" name="Slide Number Placeholder 8"/>
          <p:cNvSpPr>
            <a:spLocks noGrp="1"/>
          </p:cNvSpPr>
          <p:nvPr>
            <p:ph type="sldNum" sz="quarter" idx="12"/>
          </p:nvPr>
        </p:nvSpPr>
        <p:spPr/>
        <p:txBody>
          <a:bodyPr/>
          <a:lstStyle/>
          <a:p>
            <a:fld id="{A325A224-5391-41FA-ABE1-DAFEAAA3CB0A}" type="slidenum">
              <a:rPr lang="en-US" sz="1400" b="1" smtClean="0">
                <a:solidFill>
                  <a:schemeClr val="tx1">
                    <a:lumMod val="50000"/>
                    <a:lumOff val="50000"/>
                  </a:schemeClr>
                </a:solidFill>
              </a:rPr>
              <a:pPr/>
              <a:t>9</a:t>
            </a:fld>
            <a:endParaRPr lang="en-US" sz="1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2654</Words>
  <Application>Microsoft Office PowerPoint</Application>
  <PresentationFormat>On-screen Show (16:9)</PresentationFormat>
  <Paragraphs>478</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Medical Image Preprocessing  and Convolutional Neural Network  for Colorectal Cancer Image Classification</vt:lpstr>
      <vt:lpstr>Outline</vt:lpstr>
      <vt:lpstr>1. Background</vt:lpstr>
      <vt:lpstr>1. Background</vt:lpstr>
      <vt:lpstr>2. Objectives</vt:lpstr>
      <vt:lpstr>3. Methodology</vt:lpstr>
      <vt:lpstr>3. Methodology</vt:lpstr>
      <vt:lpstr>3. Methodology</vt:lpstr>
      <vt:lpstr>3. Methodology</vt:lpstr>
      <vt:lpstr>3. Methodology</vt:lpstr>
      <vt:lpstr>3. Methodology</vt:lpstr>
      <vt:lpstr>3. Methodology</vt:lpstr>
      <vt:lpstr>3. Methodology</vt:lpstr>
      <vt:lpstr>3. Methodology</vt:lpstr>
      <vt:lpstr>3. Methodology</vt:lpstr>
      <vt:lpstr>3. Methodology</vt:lpstr>
      <vt:lpstr>4. Results</vt:lpstr>
      <vt:lpstr>4. Results</vt:lpstr>
      <vt:lpstr>4. Results</vt:lpstr>
      <vt:lpstr>5. Conclusions</vt:lpstr>
      <vt:lpstr>6. Future works</vt:lpstr>
      <vt:lpstr>Acknowledgments</vt:lpstr>
      <vt:lpstr>References</vt:lpstr>
      <vt:lpstr>References</vt:lpstr>
      <vt:lpstr>Thank you for your attention</vt:lpstr>
      <vt:lpstr>Slide 26</vt:lpstr>
      <vt:lpstr>Related works</vt:lpstr>
      <vt:lpstr>Related works</vt:lpstr>
      <vt:lpstr>Extended results</vt:lpstr>
      <vt:lpstr>Validation indices equation</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Image Preprocessing  and Convolutional Neural Network  for Colorectal Cancer Image Classification</dc:title>
  <dc:creator>Corporate Edition</dc:creator>
  <cp:lastModifiedBy>Corporate Edition</cp:lastModifiedBy>
  <cp:revision>315</cp:revision>
  <dcterms:created xsi:type="dcterms:W3CDTF">2019-04-27T06:27:27Z</dcterms:created>
  <dcterms:modified xsi:type="dcterms:W3CDTF">2019-05-27T04:45:23Z</dcterms:modified>
</cp:coreProperties>
</file>